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Default Extension="jpeg" ContentType="image/jpeg"/>
  <Override PartName="/ppt/slideLayouts/slideLayout3.xml" ContentType="application/vnd.openxmlformats-officedocument.presentationml.slideLayout+xml"/>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Default Extension="vml" ContentType="application/vnd.openxmlformats-officedocument.vmlDrawing"/>
  <Default Extension="gif" ContentType="image/gif"/>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9" r:id="rId1"/>
  </p:sldMasterIdLst>
  <p:notesMasterIdLst>
    <p:notesMasterId r:id="rId75"/>
  </p:notesMasterIdLst>
  <p:sldIdLst>
    <p:sldId id="256" r:id="rId2"/>
    <p:sldId id="257" r:id="rId3"/>
    <p:sldId id="259" r:id="rId4"/>
    <p:sldId id="258" r:id="rId5"/>
    <p:sldId id="260" r:id="rId6"/>
    <p:sldId id="262" r:id="rId7"/>
    <p:sldId id="263" r:id="rId8"/>
    <p:sldId id="264" r:id="rId9"/>
    <p:sldId id="271" r:id="rId10"/>
    <p:sldId id="265" r:id="rId11"/>
    <p:sldId id="266" r:id="rId12"/>
    <p:sldId id="267" r:id="rId13"/>
    <p:sldId id="268" r:id="rId14"/>
    <p:sldId id="273" r:id="rId15"/>
    <p:sldId id="270" r:id="rId16"/>
    <p:sldId id="274" r:id="rId17"/>
    <p:sldId id="275" r:id="rId18"/>
    <p:sldId id="285" r:id="rId19"/>
    <p:sldId id="286" r:id="rId20"/>
    <p:sldId id="287" r:id="rId21"/>
    <p:sldId id="288" r:id="rId22"/>
    <p:sldId id="289" r:id="rId23"/>
    <p:sldId id="277" r:id="rId24"/>
    <p:sldId id="278" r:id="rId25"/>
    <p:sldId id="279" r:id="rId26"/>
    <p:sldId id="280" r:id="rId27"/>
    <p:sldId id="290" r:id="rId28"/>
    <p:sldId id="291" r:id="rId29"/>
    <p:sldId id="292" r:id="rId30"/>
    <p:sldId id="293" r:id="rId31"/>
    <p:sldId id="294" r:id="rId32"/>
    <p:sldId id="295" r:id="rId33"/>
    <p:sldId id="282" r:id="rId34"/>
    <p:sldId id="301" r:id="rId35"/>
    <p:sldId id="302" r:id="rId36"/>
    <p:sldId id="303" r:id="rId37"/>
    <p:sldId id="297" r:id="rId38"/>
    <p:sldId id="298" r:id="rId39"/>
    <p:sldId id="299" r:id="rId40"/>
    <p:sldId id="304" r:id="rId41"/>
    <p:sldId id="284" r:id="rId42"/>
    <p:sldId id="305" r:id="rId43"/>
    <p:sldId id="314" r:id="rId44"/>
    <p:sldId id="307" r:id="rId45"/>
    <p:sldId id="308" r:id="rId46"/>
    <p:sldId id="315" r:id="rId47"/>
    <p:sldId id="310" r:id="rId48"/>
    <p:sldId id="311" r:id="rId49"/>
    <p:sldId id="312" r:id="rId50"/>
    <p:sldId id="313" r:id="rId51"/>
    <p:sldId id="319" r:id="rId52"/>
    <p:sldId id="317" r:id="rId53"/>
    <p:sldId id="318" r:id="rId54"/>
    <p:sldId id="320" r:id="rId55"/>
    <p:sldId id="322" r:id="rId56"/>
    <p:sldId id="321" r:id="rId57"/>
    <p:sldId id="323" r:id="rId58"/>
    <p:sldId id="324" r:id="rId59"/>
    <p:sldId id="325" r:id="rId60"/>
    <p:sldId id="326" r:id="rId61"/>
    <p:sldId id="327" r:id="rId62"/>
    <p:sldId id="328" r:id="rId63"/>
    <p:sldId id="329" r:id="rId64"/>
    <p:sldId id="330" r:id="rId65"/>
    <p:sldId id="331" r:id="rId66"/>
    <p:sldId id="332" r:id="rId67"/>
    <p:sldId id="333" r:id="rId68"/>
    <p:sldId id="334" r:id="rId69"/>
    <p:sldId id="335" r:id="rId70"/>
    <p:sldId id="336" r:id="rId71"/>
    <p:sldId id="337" r:id="rId72"/>
    <p:sldId id="338" r:id="rId73"/>
    <p:sldId id="340" r:id="rId7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BC9"/>
    <a:srgbClr val="FF8001"/>
    <a:srgbClr val="FF9900"/>
    <a:srgbClr val="5EEC3C"/>
    <a:srgbClr val="FFDC47"/>
    <a:srgbClr val="FFFF21"/>
    <a:srgbClr val="9900CC"/>
    <a:srgbClr val="D99B01"/>
    <a:srgbClr val="FF66CC"/>
    <a:srgbClr val="FF67AC"/>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6378" autoAdjust="0"/>
    <p:restoredTop sz="94660"/>
  </p:normalViewPr>
  <p:slideViewPr>
    <p:cSldViewPr>
      <p:cViewPr varScale="1">
        <p:scale>
          <a:sx n="103" d="100"/>
          <a:sy n="103" d="100"/>
        </p:scale>
        <p:origin x="-84" y="-558"/>
      </p:cViewPr>
      <p:guideLst>
        <p:guide orient="horz" pos="162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2.jpe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B756EF3-6C96-4B85-B34A-3F864C4F909F}" type="datetimeFigureOut">
              <a:rPr lang="en-US" smtClean="0"/>
              <a:pPr/>
              <a:t>1/4/2019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83E518-4C07-4D85-A40B-AB7E3A95DD8B}"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383E518-4C07-4D85-A40B-AB7E3A95DD8B}" type="slidenum">
              <a:rPr lang="en-US" smtClean="0"/>
              <a:pPr/>
              <a:t>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2774853"/>
            <a:ext cx="8305800" cy="85725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Title 27"/>
          <p:cNvSpPr>
            <a:spLocks noGrp="1"/>
          </p:cNvSpPr>
          <p:nvPr>
            <p:ph type="ctrTitle"/>
          </p:nvPr>
        </p:nvSpPr>
        <p:spPr>
          <a:xfrm>
            <a:off x="457200" y="1075299"/>
            <a:ext cx="8305800" cy="14859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n-US" smtClean="0"/>
              <a:t>Click to edit Master title style</a:t>
            </a:r>
            <a:endParaRPr kumimoji="0" lang="en-US"/>
          </a:p>
        </p:txBody>
      </p:sp>
      <p:cxnSp>
        <p:nvCxnSpPr>
          <p:cNvPr id="8" name="Straight Connector 7"/>
          <p:cNvCxnSpPr/>
          <p:nvPr/>
        </p:nvCxnSpPr>
        <p:spPr>
          <a:xfrm>
            <a:off x="1463626" y="2662595"/>
            <a:ext cx="2971800" cy="1191"/>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2662595"/>
            <a:ext cx="2971800" cy="1191"/>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2644727"/>
            <a:ext cx="45720" cy="3429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fld id="{53074F12-AA26-4AC8-9962-C36BB8F32554}" type="datetimeFigureOut">
              <a:rPr lang="en-US" smtClean="0"/>
              <a:pPr/>
              <a:t>1/4/2019</a:t>
            </a:fld>
            <a:endParaRPr lang="en-US"/>
          </a:p>
        </p:txBody>
      </p:sp>
      <p:sp>
        <p:nvSpPr>
          <p:cNvPr id="16" name="Slide Number Placeholder 15"/>
          <p:cNvSpPr>
            <a:spLocks noGrp="1"/>
          </p:cNvSpPr>
          <p:nvPr>
            <p:ph type="sldNum" sz="quarter" idx="11"/>
          </p:nvPr>
        </p:nvSpPr>
        <p:spPr/>
        <p:txBody>
          <a:bodyPr/>
          <a:lstStyle/>
          <a:p>
            <a:fld id="{B82CCC60-E8CD-4174-8B1A-7DF615B22EEF}" type="slidenum">
              <a:rPr lang="en-US" smtClean="0"/>
              <a:pPr/>
              <a:t>‹#›</a:t>
            </a:fld>
            <a:endParaRPr lang="en-US"/>
          </a:p>
        </p:txBody>
      </p:sp>
      <p:sp>
        <p:nvSpPr>
          <p:cNvPr id="17" name="Footer Placeholder 16"/>
          <p:cNvSpPr>
            <a:spLocks noGrp="1"/>
          </p:cNvSpPr>
          <p:nvPr>
            <p:ph type="ftr" sz="quarter" idx="12"/>
          </p:nvPr>
        </p:nvSpPr>
        <p:spPr/>
        <p:txBody>
          <a:bodyPr/>
          <a:lstStyle/>
          <a:p>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3074F12-AA26-4AC8-9962-C36BB8F32554}" type="datetimeFigureOut">
              <a:rPr lang="en-US" smtClean="0"/>
              <a:pPr/>
              <a:t>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3074F12-AA26-4AC8-9962-C36BB8F32554}" type="datetimeFigureOut">
              <a:rPr lang="en-US" smtClean="0"/>
              <a:pPr/>
              <a:t>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143000"/>
            <a:ext cx="8229600" cy="3429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4" name="Date Placeholder 13"/>
          <p:cNvSpPr>
            <a:spLocks noGrp="1"/>
          </p:cNvSpPr>
          <p:nvPr>
            <p:ph type="dt" sz="half" idx="14"/>
          </p:nvPr>
        </p:nvSpPr>
        <p:spPr/>
        <p:txBody>
          <a:bodyPr/>
          <a:lstStyle/>
          <a:p>
            <a:fld id="{53074F12-AA26-4AC8-9962-C36BB8F32554}" type="datetimeFigureOut">
              <a:rPr lang="en-US" smtClean="0"/>
              <a:pPr/>
              <a:t>1/4/2019</a:t>
            </a:fld>
            <a:endParaRPr lang="en-US"/>
          </a:p>
        </p:txBody>
      </p:sp>
      <p:sp>
        <p:nvSpPr>
          <p:cNvPr id="15" name="Slide Number Placeholder 14"/>
          <p:cNvSpPr>
            <a:spLocks noGrp="1"/>
          </p:cNvSpPr>
          <p:nvPr>
            <p:ph type="sldNum" sz="quarter" idx="15"/>
          </p:nvPr>
        </p:nvSpPr>
        <p:spPr/>
        <p:txBody>
          <a:bodyPr/>
          <a:lstStyle>
            <a:lvl1pPr algn="ctr">
              <a:defRPr/>
            </a:lvl1pPr>
          </a:lstStyle>
          <a:p>
            <a:fld id="{B82CCC60-E8CD-4174-8B1A-7DF615B22EEF}" type="slidenum">
              <a:rPr lang="en-US" smtClean="0"/>
              <a:pPr/>
              <a:t>‹#›</a:t>
            </a:fld>
            <a:endParaRPr lang="en-US"/>
          </a:p>
        </p:txBody>
      </p:sp>
      <p:sp>
        <p:nvSpPr>
          <p:cNvPr id="16" name="Footer Placeholder 15"/>
          <p:cNvSpPr>
            <a:spLocks noGrp="1"/>
          </p:cNvSpPr>
          <p:nvPr>
            <p:ph type="ftr" sz="quarter" idx="16"/>
          </p:nvPr>
        </p:nvSpPr>
        <p:spPr/>
        <p:txBody>
          <a:bodyPr/>
          <a:lstStyle/>
          <a:p>
            <a:endParaRPr lang="en-US"/>
          </a:p>
        </p:txBody>
      </p:sp>
      <p:sp>
        <p:nvSpPr>
          <p:cNvPr id="17" name="Title 16"/>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3074F12-AA26-4AC8-9962-C36BB8F32554}" type="datetimeFigureOut">
              <a:rPr lang="en-US" smtClean="0"/>
              <a:pPr/>
              <a:t>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
        <p:nvSpPr>
          <p:cNvPr id="2" name="Title 1"/>
          <p:cNvSpPr>
            <a:spLocks noGrp="1"/>
          </p:cNvSpPr>
          <p:nvPr>
            <p:ph type="title"/>
          </p:nvPr>
        </p:nvSpPr>
        <p:spPr>
          <a:xfrm>
            <a:off x="685800" y="2628900"/>
            <a:ext cx="7924800" cy="10287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3719148"/>
            <a:ext cx="7924800" cy="738552"/>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cxnSp>
        <p:nvCxnSpPr>
          <p:cNvPr id="7" name="Straight Connector 6"/>
          <p:cNvCxnSpPr/>
          <p:nvPr/>
        </p:nvCxnSpPr>
        <p:spPr>
          <a:xfrm>
            <a:off x="685800" y="3687744"/>
            <a:ext cx="7924800" cy="3226"/>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3074F12-AA26-4AC8-9962-C36BB8F32554}" type="datetimeFigureOut">
              <a:rPr lang="en-US" smtClean="0"/>
              <a:pPr/>
              <a:t>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11" name="Content Placeholder 10"/>
          <p:cNvSpPr>
            <a:spLocks noGrp="1"/>
          </p:cNvSpPr>
          <p:nvPr>
            <p:ph sz="half" idx="1"/>
          </p:nvPr>
        </p:nvSpPr>
        <p:spPr>
          <a:xfrm>
            <a:off x="457200" y="1143000"/>
            <a:ext cx="4059936" cy="3429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143000"/>
            <a:ext cx="4059936" cy="3429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53074F12-AA26-4AC8-9962-C36BB8F32554}" type="datetimeFigureOut">
              <a:rPr lang="en-US" smtClean="0"/>
              <a:pPr/>
              <a:t>1/4/2019</a:t>
            </a:fld>
            <a:endParaRPr lang="en-US"/>
          </a:p>
        </p:txBody>
      </p:sp>
      <p:sp>
        <p:nvSpPr>
          <p:cNvPr id="3" name="Text Placeholder 2"/>
          <p:cNvSpPr>
            <a:spLocks noGrp="1"/>
          </p:cNvSpPr>
          <p:nvPr>
            <p:ph type="body" idx="1"/>
          </p:nvPr>
        </p:nvSpPr>
        <p:spPr>
          <a:xfrm>
            <a:off x="457200" y="1049695"/>
            <a:ext cx="4040188" cy="5715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32" name="Content Placeholder 31"/>
          <p:cNvSpPr>
            <a:spLocks noGrp="1"/>
          </p:cNvSpPr>
          <p:nvPr>
            <p:ph sz="half" idx="2"/>
          </p:nvPr>
        </p:nvSpPr>
        <p:spPr>
          <a:xfrm>
            <a:off x="457200" y="1651422"/>
            <a:ext cx="4038600" cy="2935224"/>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4" name="Content Placeholder 33"/>
          <p:cNvSpPr>
            <a:spLocks noGrp="1"/>
          </p:cNvSpPr>
          <p:nvPr>
            <p:ph sz="quarter" idx="4"/>
          </p:nvPr>
        </p:nvSpPr>
        <p:spPr>
          <a:xfrm>
            <a:off x="4649788" y="1651422"/>
            <a:ext cx="4038600" cy="2935224"/>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 name="Title 1"/>
          <p:cNvSpPr>
            <a:spLocks noGrp="1"/>
          </p:cNvSpPr>
          <p:nvPr>
            <p:ph type="title"/>
          </p:nvPr>
        </p:nvSpPr>
        <p:spPr>
          <a:xfrm>
            <a:off x="457200" y="116586"/>
            <a:ext cx="8229600" cy="857250"/>
          </a:xfrm>
        </p:spPr>
        <p:txBody>
          <a:bodyPr anchor="b" anchorCtr="0"/>
          <a:lstStyle>
            <a:lvl1pPr>
              <a:defRPr/>
            </a:lvl1pPr>
          </a:lstStyle>
          <a:p>
            <a:r>
              <a:rPr kumimoji="0" lang="en-US" smtClean="0"/>
              <a:t>Click to edit Master title style</a:t>
            </a:r>
            <a:endParaRPr kumimoji="0" lang="en-US"/>
          </a:p>
        </p:txBody>
      </p:sp>
      <p:sp>
        <p:nvSpPr>
          <p:cNvPr id="12" name="Text Placeholder 11"/>
          <p:cNvSpPr>
            <a:spLocks noGrp="1"/>
          </p:cNvSpPr>
          <p:nvPr>
            <p:ph type="body" idx="3"/>
          </p:nvPr>
        </p:nvSpPr>
        <p:spPr>
          <a:xfrm>
            <a:off x="4648200" y="1049695"/>
            <a:ext cx="4040188" cy="5715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cxnSp>
        <p:nvCxnSpPr>
          <p:cNvPr id="10" name="Straight Connector 9"/>
          <p:cNvCxnSpPr/>
          <p:nvPr/>
        </p:nvCxnSpPr>
        <p:spPr>
          <a:xfrm>
            <a:off x="562945" y="1635164"/>
            <a:ext cx="3749040" cy="1191"/>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1635164"/>
            <a:ext cx="3749040" cy="1191"/>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3074F12-AA26-4AC8-9962-C36BB8F32554}" type="datetimeFigureOut">
              <a:rPr lang="en-US" smtClean="0"/>
              <a:pPr/>
              <a:t>1/4/2019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342900"/>
            <a:ext cx="6248400" cy="428625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 name="Text Placeholder 2"/>
          <p:cNvSpPr>
            <a:spLocks noGrp="1"/>
          </p:cNvSpPr>
          <p:nvPr>
            <p:ph type="body" idx="2"/>
          </p:nvPr>
        </p:nvSpPr>
        <p:spPr>
          <a:xfrm>
            <a:off x="6781800" y="1200150"/>
            <a:ext cx="1984248" cy="280035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31" name="Title 30"/>
          <p:cNvSpPr>
            <a:spLocks noGrp="1"/>
          </p:cNvSpPr>
          <p:nvPr>
            <p:ph type="title"/>
          </p:nvPr>
        </p:nvSpPr>
        <p:spPr>
          <a:xfrm>
            <a:off x="6781800" y="342900"/>
            <a:ext cx="1981200" cy="8001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8" name="Date Placeholder 7"/>
          <p:cNvSpPr>
            <a:spLocks noGrp="1"/>
          </p:cNvSpPr>
          <p:nvPr>
            <p:ph type="dt" sz="half" idx="14"/>
          </p:nvPr>
        </p:nvSpPr>
        <p:spPr/>
        <p:txBody>
          <a:bodyPr/>
          <a:lstStyle/>
          <a:p>
            <a:fld id="{53074F12-AA26-4AC8-9962-C36BB8F32554}" type="datetimeFigureOut">
              <a:rPr lang="en-US" smtClean="0"/>
              <a:pPr/>
              <a:t>1/4/2019</a:t>
            </a:fld>
            <a:endParaRPr lang="en-US"/>
          </a:p>
        </p:txBody>
      </p:sp>
      <p:sp>
        <p:nvSpPr>
          <p:cNvPr id="9" name="Slide Number Placeholder 8"/>
          <p:cNvSpPr>
            <a:spLocks noGrp="1"/>
          </p:cNvSpPr>
          <p:nvPr>
            <p:ph type="sldNum" sz="quarter" idx="15"/>
          </p:nvPr>
        </p:nvSpPr>
        <p:spPr/>
        <p:txBody>
          <a:bodyPr/>
          <a:lstStyle/>
          <a:p>
            <a:fld id="{B82CCC60-E8CD-4174-8B1A-7DF615B22EEF}" type="slidenum">
              <a:rPr lang="en-US" smtClean="0"/>
              <a:pPr/>
              <a:t>‹#›</a:t>
            </a:fld>
            <a:endParaRPr lang="en-US"/>
          </a:p>
        </p:txBody>
      </p:sp>
      <p:sp>
        <p:nvSpPr>
          <p:cNvPr id="10" name="Footer Placeholder 9"/>
          <p:cNvSpPr>
            <a:spLocks noGrp="1"/>
          </p:cNvSpPr>
          <p:nvPr>
            <p:ph type="ftr" sz="quarter" idx="16"/>
          </p:nvPr>
        </p:nvSpPr>
        <p:spPr/>
        <p:txBody>
          <a:bodyPr/>
          <a:lstStyle/>
          <a:p>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342900"/>
            <a:ext cx="2057400" cy="8001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342900"/>
            <a:ext cx="6019800" cy="417195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n-US" smtClean="0"/>
              <a:t>Click icon to add picture</a:t>
            </a:r>
            <a:endParaRPr kumimoji="0" lang="en-US"/>
          </a:p>
        </p:txBody>
      </p:sp>
      <p:sp>
        <p:nvSpPr>
          <p:cNvPr id="4" name="Text Placeholder 3"/>
          <p:cNvSpPr>
            <a:spLocks noGrp="1"/>
          </p:cNvSpPr>
          <p:nvPr>
            <p:ph type="body" sz="half" idx="2"/>
          </p:nvPr>
        </p:nvSpPr>
        <p:spPr>
          <a:xfrm>
            <a:off x="6629400" y="1200150"/>
            <a:ext cx="2057400" cy="33147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p:txBody>
          <a:bodyPr/>
          <a:lstStyle/>
          <a:p>
            <a:fld id="{53074F12-AA26-4AC8-9962-C36BB8F32554}" type="datetimeFigureOut">
              <a:rPr lang="en-US" smtClean="0"/>
              <a:pPr/>
              <a:t>1/4/2019</a:t>
            </a:fld>
            <a:endParaRPr lang="en-US"/>
          </a:p>
        </p:txBody>
      </p:sp>
      <p:sp>
        <p:nvSpPr>
          <p:cNvPr id="9" name="Slide Number Placeholder 8"/>
          <p:cNvSpPr>
            <a:spLocks noGrp="1"/>
          </p:cNvSpPr>
          <p:nvPr>
            <p:ph type="sldNum" sz="quarter" idx="11"/>
          </p:nvPr>
        </p:nvSpPr>
        <p:spPr/>
        <p:txBody>
          <a:bodyPr/>
          <a:lstStyle/>
          <a:p>
            <a:fld id="{B82CCC60-E8CD-4174-8B1A-7DF615B22EEF}" type="slidenum">
              <a:rPr lang="en-US" smtClean="0"/>
              <a:pPr/>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085850"/>
            <a:ext cx="8229600" cy="350877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4652750"/>
            <a:ext cx="2590800" cy="288036"/>
          </a:xfrm>
          <a:prstGeom prst="rect">
            <a:avLst/>
          </a:prstGeom>
        </p:spPr>
        <p:txBody>
          <a:bodyPr vert="horz" anchor="ctr" anchorCtr="0"/>
          <a:lstStyle>
            <a:lvl1pPr algn="l" eaLnBrk="1" latinLnBrk="0" hangingPunct="1">
              <a:defRPr kumimoji="0" sz="1200">
                <a:solidFill>
                  <a:schemeClr val="tx2"/>
                </a:solidFill>
              </a:defRPr>
            </a:lvl1pPr>
          </a:lstStyle>
          <a:p>
            <a:fld id="{53074F12-AA26-4AC8-9962-C36BB8F32554}" type="datetimeFigureOut">
              <a:rPr lang="en-US" smtClean="0"/>
              <a:pPr/>
              <a:t>1/4/2019</a:t>
            </a:fld>
            <a:endParaRPr lang="en-US"/>
          </a:p>
        </p:txBody>
      </p:sp>
      <p:sp>
        <p:nvSpPr>
          <p:cNvPr id="10" name="Footer Placeholder 9"/>
          <p:cNvSpPr>
            <a:spLocks noGrp="1"/>
          </p:cNvSpPr>
          <p:nvPr>
            <p:ph type="ftr" sz="quarter" idx="3"/>
          </p:nvPr>
        </p:nvSpPr>
        <p:spPr>
          <a:xfrm>
            <a:off x="2133600" y="4652750"/>
            <a:ext cx="3581400" cy="288036"/>
          </a:xfrm>
          <a:prstGeom prst="rect">
            <a:avLst/>
          </a:prstGeom>
        </p:spPr>
        <p:txBody>
          <a:bodyPr vert="horz" anchor="ctr" anchorCtr="0"/>
          <a:lstStyle>
            <a:lvl1pPr algn="r" eaLnBrk="1" latinLnBrk="0" hangingPunct="1">
              <a:defRPr kumimoji="0" sz="1200">
                <a:solidFill>
                  <a:schemeClr val="tx2"/>
                </a:solidFill>
              </a:defRPr>
            </a:lvl1pPr>
          </a:lstStyle>
          <a:p>
            <a:endParaRPr lang="en-US"/>
          </a:p>
        </p:txBody>
      </p:sp>
      <p:sp>
        <p:nvSpPr>
          <p:cNvPr id="22" name="Slide Number Placeholder 21"/>
          <p:cNvSpPr>
            <a:spLocks noGrp="1"/>
          </p:cNvSpPr>
          <p:nvPr>
            <p:ph type="sldNum" sz="quarter" idx="4"/>
          </p:nvPr>
        </p:nvSpPr>
        <p:spPr>
          <a:xfrm>
            <a:off x="8410575" y="4636148"/>
            <a:ext cx="609600" cy="3429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B82CCC60-E8CD-4174-8B1A-7DF615B22EEF}" type="slidenum">
              <a:rPr lang="en-US" smtClean="0"/>
              <a:pPr/>
              <a:t>‹#›</a:t>
            </a:fld>
            <a:endParaRPr lang="en-US"/>
          </a:p>
        </p:txBody>
      </p:sp>
      <p:sp>
        <p:nvSpPr>
          <p:cNvPr id="5" name="Title Placeholder 4"/>
          <p:cNvSpPr>
            <a:spLocks noGrp="1"/>
          </p:cNvSpPr>
          <p:nvPr>
            <p:ph type="title"/>
          </p:nvPr>
        </p:nvSpPr>
        <p:spPr>
          <a:xfrm>
            <a:off x="457200" y="114300"/>
            <a:ext cx="8229600" cy="9144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1581150"/>
            <a:ext cx="7482545" cy="916230"/>
          </a:xfrm>
        </p:spPr>
        <p:txBody>
          <a:bodyPr>
            <a:noAutofit/>
          </a:bodyPr>
          <a:lstStyle/>
          <a:p>
            <a:pPr>
              <a:lnSpc>
                <a:spcPct val="150000"/>
              </a:lnSpc>
            </a:pPr>
            <a:r>
              <a:rPr lang="en-US" sz="3200" dirty="0" smtClean="0">
                <a:solidFill>
                  <a:schemeClr val="tx1"/>
                </a:solidFill>
                <a:effectLst/>
                <a:latin typeface="Times New Roman" pitchFamily="18" charset="0"/>
                <a:cs typeface="Times New Roman" pitchFamily="18" charset="0"/>
              </a:rPr>
              <a:t>INDIA'S ONLINE VEGETABLE MARKET</a:t>
            </a:r>
            <a:endParaRPr lang="en-US" sz="3200" dirty="0">
              <a:solidFill>
                <a:schemeClr val="tx1"/>
              </a:solidFill>
              <a:effectLst/>
              <a:latin typeface="Times New Roman" pitchFamily="18" charset="0"/>
              <a:cs typeface="Times New Roman" pitchFamily="18" charset="0"/>
            </a:endParaRPr>
          </a:p>
        </p:txBody>
      </p:sp>
    </p:spTree>
    <p:extLst>
      <p:ext uri="{BB962C8B-B14F-4D97-AF65-F5344CB8AC3E}">
        <p14:creationId xmlns=""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idx="1"/>
          </p:nvPr>
        </p:nvSpPr>
        <p:spPr>
          <a:xfrm>
            <a:off x="448966" y="814884"/>
            <a:ext cx="8246070" cy="3585666"/>
          </a:xfrm>
        </p:spPr>
        <p:txBody>
          <a:bodyPr>
            <a:noAutofit/>
          </a:bodyPr>
          <a:lstStyle/>
          <a:p>
            <a:pPr>
              <a:lnSpc>
                <a:spcPct val="150000"/>
              </a:lnSpc>
              <a:buNone/>
            </a:pPr>
            <a:r>
              <a:rPr lang="en-US" sz="1600" u="sng" dirty="0" smtClean="0">
                <a:latin typeface="Times New Roman" pitchFamily="18" charset="0"/>
                <a:cs typeface="Times New Roman" pitchFamily="18" charset="0"/>
              </a:rPr>
              <a:t>USER:</a:t>
            </a:r>
            <a:endParaRPr lang="en-US" sz="1600" dirty="0" smtClean="0">
              <a:latin typeface="Times New Roman" pitchFamily="18" charset="0"/>
              <a:cs typeface="Times New Roman" pitchFamily="18" charset="0"/>
            </a:endParaRPr>
          </a:p>
          <a:p>
            <a:pPr lvl="1">
              <a:lnSpc>
                <a:spcPct val="150000"/>
              </a:lnSpc>
              <a:buFont typeface="Wingdings" pitchFamily="2" charset="2"/>
              <a:buChar char="ü"/>
            </a:pPr>
            <a:r>
              <a:rPr lang="en-US" sz="1600" dirty="0" smtClean="0">
                <a:latin typeface="Times New Roman" pitchFamily="18" charset="0"/>
                <a:cs typeface="Times New Roman" pitchFamily="18" charset="0"/>
              </a:rPr>
              <a:t>View vegetable prices in different vegetables.</a:t>
            </a:r>
          </a:p>
          <a:p>
            <a:pPr lvl="1">
              <a:lnSpc>
                <a:spcPct val="150000"/>
              </a:lnSpc>
              <a:buFont typeface="Wingdings" pitchFamily="2" charset="2"/>
              <a:buChar char="ü"/>
            </a:pPr>
            <a:r>
              <a:rPr lang="en-US" sz="1600" dirty="0" smtClean="0">
                <a:latin typeface="Times New Roman" pitchFamily="18" charset="0"/>
                <a:cs typeface="Times New Roman" pitchFamily="18" charset="0"/>
              </a:rPr>
              <a:t>View vegetables prices in different markets.</a:t>
            </a:r>
          </a:p>
          <a:p>
            <a:pPr lvl="1">
              <a:lnSpc>
                <a:spcPct val="150000"/>
              </a:lnSpc>
              <a:buFont typeface="Wingdings" pitchFamily="2" charset="2"/>
              <a:buChar char="ü"/>
            </a:pPr>
            <a:r>
              <a:rPr lang="en-US" sz="1600" dirty="0" smtClean="0">
                <a:latin typeface="Times New Roman" pitchFamily="18" charset="0"/>
                <a:cs typeface="Times New Roman" pitchFamily="18" charset="0"/>
              </a:rPr>
              <a:t>User can know the information vegetables prices can be increasing or decreasing.</a:t>
            </a:r>
          </a:p>
          <a:p>
            <a:pPr lvl="1">
              <a:lnSpc>
                <a:spcPct val="150000"/>
              </a:lnSpc>
              <a:buFont typeface="Wingdings" pitchFamily="2" charset="2"/>
              <a:buChar char="ü"/>
            </a:pPr>
            <a:r>
              <a:rPr lang="en-US" sz="1600" dirty="0" smtClean="0">
                <a:latin typeface="Times New Roman" pitchFamily="18" charset="0"/>
                <a:cs typeface="Times New Roman" pitchFamily="18" charset="0"/>
              </a:rPr>
              <a:t>That information can update only administrator.</a:t>
            </a:r>
          </a:p>
          <a:p>
            <a:pPr>
              <a:lnSpc>
                <a:spcPct val="150000"/>
              </a:lnSpc>
              <a:buNone/>
            </a:pPr>
            <a:r>
              <a:rPr lang="en-US" sz="1600" u="sng" dirty="0" smtClean="0">
                <a:latin typeface="Times New Roman" pitchFamily="18" charset="0"/>
                <a:cs typeface="Times New Roman" pitchFamily="18" charset="0"/>
              </a:rPr>
              <a:t>SECURITY AND AUTHENCATION:</a:t>
            </a:r>
            <a:endParaRPr lang="en-US" sz="1600" dirty="0" smtClean="0">
              <a:latin typeface="Times New Roman" pitchFamily="18" charset="0"/>
              <a:cs typeface="Times New Roman" pitchFamily="18" charset="0"/>
            </a:endParaRPr>
          </a:p>
          <a:p>
            <a:pPr lvl="1">
              <a:lnSpc>
                <a:spcPct val="150000"/>
              </a:lnSpc>
              <a:buFont typeface="Wingdings" pitchFamily="2" charset="2"/>
              <a:buChar char="ü"/>
            </a:pPr>
            <a:r>
              <a:rPr lang="en-US" sz="1600" dirty="0" smtClean="0">
                <a:latin typeface="Times New Roman" pitchFamily="18" charset="0"/>
                <a:cs typeface="Times New Roman" pitchFamily="18" charset="0"/>
              </a:rPr>
              <a:t>The user details should be verified against the details in the user tables and if it is valid user, they should be entered into the system. </a:t>
            </a:r>
          </a:p>
          <a:p>
            <a:pPr lvl="1">
              <a:lnSpc>
                <a:spcPct val="150000"/>
              </a:lnSpc>
              <a:buFont typeface="Wingdings" pitchFamily="2" charset="2"/>
              <a:buChar char="ü"/>
            </a:pPr>
            <a:r>
              <a:rPr lang="en-US" sz="1600" dirty="0" smtClean="0">
                <a:latin typeface="Times New Roman" pitchFamily="18" charset="0"/>
                <a:cs typeface="Times New Roman" pitchFamily="18" charset="0"/>
              </a:rPr>
              <a:t>Once entered, based on the user type access to the different modules to be enabled / disabled and individual user can change their default password or old password.</a:t>
            </a:r>
          </a:p>
        </p:txBody>
      </p:sp>
      <p:sp>
        <p:nvSpPr>
          <p:cNvPr id="3" name="Title 2"/>
          <p:cNvSpPr>
            <a:spLocks noGrp="1"/>
          </p:cNvSpPr>
          <p:nvPr>
            <p:ph type="title"/>
          </p:nvPr>
        </p:nvSpPr>
        <p:spPr>
          <a:xfrm>
            <a:off x="457200" y="299466"/>
            <a:ext cx="8229600" cy="595884"/>
          </a:xfrm>
        </p:spPr>
        <p:txBody>
          <a:bodyPr>
            <a:normAutofit/>
          </a:bodyPr>
          <a:lstStyle/>
          <a:p>
            <a:pPr algn="l">
              <a:lnSpc>
                <a:spcPct val="150000"/>
              </a:lnSpc>
            </a:pPr>
            <a:r>
              <a:rPr lang="en-US" sz="2000" u="sng" dirty="0" smtClean="0">
                <a:latin typeface="Times New Roman" pitchFamily="18" charset="0"/>
                <a:cs typeface="Times New Roman" pitchFamily="18" charset="0"/>
              </a:rPr>
              <a:t>MODULES:</a:t>
            </a:r>
            <a:endParaRPr lang="en-US" sz="2000" dirty="0">
              <a:effectLst/>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2514600" y="1962150"/>
            <a:ext cx="4507695" cy="609600"/>
          </a:xfrm>
        </p:spPr>
        <p:txBody>
          <a:bodyPr>
            <a:normAutofit/>
          </a:bodyPr>
          <a:lstStyle/>
          <a:p>
            <a:pPr>
              <a:buNone/>
            </a:pPr>
            <a:r>
              <a:rPr lang="en-US" b="1" dirty="0" smtClean="0">
                <a:solidFill>
                  <a:schemeClr val="tx2"/>
                </a:solidFill>
                <a:latin typeface="Times New Roman" pitchFamily="18" charset="0"/>
                <a:cs typeface="Times New Roman" pitchFamily="18" charset="0"/>
              </a:rPr>
              <a:t>SYSTEM REQUIREMENTS</a:t>
            </a:r>
            <a:endParaRPr lang="en-US" b="1" dirty="0">
              <a:solidFill>
                <a:schemeClr val="tx2"/>
              </a:solidFill>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lnSpcReduction="10000"/>
          </a:bodyPr>
          <a:lstStyle/>
          <a:p>
            <a:pPr>
              <a:lnSpc>
                <a:spcPct val="150000"/>
              </a:lnSpc>
              <a:buFont typeface="Wingdings" pitchFamily="2" charset="2"/>
              <a:buChar char="ü"/>
            </a:pPr>
            <a:r>
              <a:rPr lang="en-US" sz="1600" dirty="0" smtClean="0">
                <a:latin typeface="Times New Roman" pitchFamily="18" charset="0"/>
                <a:cs typeface="Times New Roman" pitchFamily="18" charset="0"/>
              </a:rPr>
              <a:t>Operating System			:	Windows/2003/ or Linux/Solaris (Any)</a:t>
            </a:r>
          </a:p>
          <a:p>
            <a:pPr>
              <a:lnSpc>
                <a:spcPct val="150000"/>
              </a:lnSpc>
              <a:buFont typeface="Wingdings" pitchFamily="2" charset="2"/>
              <a:buChar char="ü"/>
            </a:pPr>
            <a:r>
              <a:rPr lang="en-US" sz="1600" dirty="0" smtClean="0">
                <a:latin typeface="Times New Roman" pitchFamily="18" charset="0"/>
                <a:cs typeface="Times New Roman" pitchFamily="18" charset="0"/>
              </a:rPr>
              <a:t>User Interface			:	HTML, CSS</a:t>
            </a:r>
          </a:p>
          <a:p>
            <a:pPr>
              <a:lnSpc>
                <a:spcPct val="150000"/>
              </a:lnSpc>
              <a:buFont typeface="Wingdings" pitchFamily="2" charset="2"/>
              <a:buChar char="ü"/>
            </a:pPr>
            <a:r>
              <a:rPr lang="en-US" sz="1600" dirty="0" smtClean="0">
                <a:latin typeface="Times New Roman" pitchFamily="18" charset="0"/>
                <a:cs typeface="Times New Roman" pitchFamily="18" charset="0"/>
              </a:rPr>
              <a:t>Client-side Scripting		:	JavaScript</a:t>
            </a:r>
          </a:p>
          <a:p>
            <a:pPr>
              <a:lnSpc>
                <a:spcPct val="150000"/>
              </a:lnSpc>
              <a:buFont typeface="Wingdings" pitchFamily="2" charset="2"/>
              <a:buChar char="ü"/>
            </a:pPr>
            <a:r>
              <a:rPr lang="en-US" sz="1600" dirty="0" smtClean="0">
                <a:latin typeface="Times New Roman" pitchFamily="18" charset="0"/>
                <a:cs typeface="Times New Roman" pitchFamily="18" charset="0"/>
              </a:rPr>
              <a:t>Programming Language		:	Java</a:t>
            </a:r>
          </a:p>
          <a:p>
            <a:pPr>
              <a:lnSpc>
                <a:spcPct val="150000"/>
              </a:lnSpc>
              <a:buFont typeface="Wingdings" pitchFamily="2" charset="2"/>
              <a:buChar char="ü"/>
            </a:pPr>
            <a:r>
              <a:rPr lang="en-US" sz="1600" dirty="0" smtClean="0">
                <a:latin typeface="Times New Roman" pitchFamily="18" charset="0"/>
                <a:cs typeface="Times New Roman" pitchFamily="18" charset="0"/>
              </a:rPr>
              <a:t>Web Applications	                   	:	JDBC, Servlets, JSP</a:t>
            </a:r>
          </a:p>
          <a:p>
            <a:pPr>
              <a:lnSpc>
                <a:spcPct val="150000"/>
              </a:lnSpc>
              <a:buFont typeface="Wingdings" pitchFamily="2" charset="2"/>
              <a:buChar char="ü"/>
            </a:pPr>
            <a:r>
              <a:rPr lang="en-US" sz="1600" dirty="0" smtClean="0">
                <a:latin typeface="Times New Roman" pitchFamily="18" charset="0"/>
                <a:cs typeface="Times New Roman" pitchFamily="18" charset="0"/>
              </a:rPr>
              <a:t>IDE/Workbench			:	My Eclipse 8.6 </a:t>
            </a:r>
          </a:p>
          <a:p>
            <a:pPr>
              <a:lnSpc>
                <a:spcPct val="150000"/>
              </a:lnSpc>
              <a:buFont typeface="Wingdings" pitchFamily="2" charset="2"/>
              <a:buChar char="ü"/>
            </a:pPr>
            <a:r>
              <a:rPr lang="en-US" sz="1600" dirty="0" smtClean="0">
                <a:latin typeface="Times New Roman" pitchFamily="18" charset="0"/>
                <a:cs typeface="Times New Roman" pitchFamily="18" charset="0"/>
              </a:rPr>
              <a:t>Database			:	Oracle10g XE</a:t>
            </a:r>
          </a:p>
          <a:p>
            <a:pPr>
              <a:lnSpc>
                <a:spcPct val="150000"/>
              </a:lnSpc>
              <a:buFont typeface="Wingdings" pitchFamily="2" charset="2"/>
              <a:buChar char="ü"/>
            </a:pPr>
            <a:r>
              <a:rPr lang="en-US" sz="1600" dirty="0" smtClean="0">
                <a:latin typeface="Times New Roman" pitchFamily="18" charset="0"/>
                <a:cs typeface="Times New Roman" pitchFamily="18" charset="0"/>
              </a:rPr>
              <a:t>Server Deployment		:	Tomcat</a:t>
            </a:r>
            <a:endParaRPr lang="en-US" sz="1600" dirty="0">
              <a:latin typeface="Times New Roman" pitchFamily="18" charset="0"/>
              <a:cs typeface="Times New Roman" pitchFamily="18" charset="0"/>
            </a:endParaRPr>
          </a:p>
        </p:txBody>
      </p:sp>
      <p:sp>
        <p:nvSpPr>
          <p:cNvPr id="3" name="Title 2"/>
          <p:cNvSpPr>
            <a:spLocks noGrp="1"/>
          </p:cNvSpPr>
          <p:nvPr>
            <p:ph type="title"/>
          </p:nvPr>
        </p:nvSpPr>
        <p:spPr>
          <a:xfrm>
            <a:off x="457200" y="528066"/>
            <a:ext cx="8229600" cy="672084"/>
          </a:xfrm>
        </p:spPr>
        <p:txBody>
          <a:bodyPr/>
          <a:lstStyle/>
          <a:p>
            <a:pPr algn="l"/>
            <a:r>
              <a:rPr lang="en-US" sz="2000" dirty="0" smtClean="0">
                <a:latin typeface="Times New Roman" pitchFamily="18" charset="0"/>
                <a:cs typeface="Times New Roman" pitchFamily="18" charset="0"/>
              </a:rPr>
              <a:t>SOFTWAE REQUIREMENTS</a:t>
            </a:r>
            <a:endParaRPr lang="en-US" dirty="0"/>
          </a:p>
        </p:txBody>
      </p:sp>
    </p:spTree>
    <p:extLst>
      <p:ext uri="{BB962C8B-B14F-4D97-AF65-F5344CB8AC3E}">
        <p14:creationId xmlns="" xmlns:p14="http://schemas.microsoft.com/office/powerpoint/2010/main" val="314707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a:bodyPr>
          <a:lstStyle/>
          <a:p>
            <a:pPr algn="just">
              <a:lnSpc>
                <a:spcPct val="150000"/>
              </a:lnSpc>
              <a:buFont typeface="Wingdings" pitchFamily="2" charset="2"/>
              <a:buChar char="ü"/>
            </a:pPr>
            <a:r>
              <a:rPr lang="en-US" sz="1600" dirty="0" smtClean="0">
                <a:latin typeface="Times New Roman" pitchFamily="18" charset="0"/>
                <a:cs typeface="Times New Roman" pitchFamily="18" charset="0"/>
              </a:rPr>
              <a:t>Processor		:		Core 2 Duo</a:t>
            </a:r>
          </a:p>
          <a:p>
            <a:pPr algn="just">
              <a:lnSpc>
                <a:spcPct val="150000"/>
              </a:lnSpc>
              <a:buFont typeface="Wingdings" pitchFamily="2" charset="2"/>
              <a:buChar char="ü"/>
            </a:pPr>
            <a:r>
              <a:rPr lang="en-US" sz="1600" dirty="0" smtClean="0">
                <a:latin typeface="Times New Roman" pitchFamily="18" charset="0"/>
                <a:cs typeface="Times New Roman" pitchFamily="18" charset="0"/>
              </a:rPr>
              <a:t>Hard Disk		:		160GB</a:t>
            </a:r>
          </a:p>
          <a:p>
            <a:pPr algn="just">
              <a:lnSpc>
                <a:spcPct val="150000"/>
              </a:lnSpc>
              <a:buFont typeface="Wingdings" pitchFamily="2" charset="2"/>
              <a:buChar char="ü"/>
            </a:pPr>
            <a:r>
              <a:rPr lang="en-US" sz="1600" dirty="0" smtClean="0">
                <a:latin typeface="Times New Roman" pitchFamily="18" charset="0"/>
                <a:cs typeface="Times New Roman" pitchFamily="18" charset="0"/>
              </a:rPr>
              <a:t>RAM			:		1 GB</a:t>
            </a:r>
          </a:p>
        </p:txBody>
      </p:sp>
      <p:sp>
        <p:nvSpPr>
          <p:cNvPr id="3" name="Title 2"/>
          <p:cNvSpPr>
            <a:spLocks noGrp="1"/>
          </p:cNvSpPr>
          <p:nvPr>
            <p:ph type="title"/>
          </p:nvPr>
        </p:nvSpPr>
        <p:spPr/>
        <p:txBody>
          <a:bodyPr/>
          <a:lstStyle/>
          <a:p>
            <a:pPr algn="l"/>
            <a:r>
              <a:rPr lang="en-US" sz="2000" dirty="0" smtClean="0">
                <a:latin typeface="Times New Roman" pitchFamily="18" charset="0"/>
                <a:cs typeface="Times New Roman" pitchFamily="18" charset="0"/>
              </a:rPr>
              <a:t>HARDWARE REQUIREMENTS</a:t>
            </a:r>
            <a:endParaRPr lang="en-US" dirty="0"/>
          </a:p>
        </p:txBody>
      </p:sp>
    </p:spTree>
    <p:extLst>
      <p:ext uri="{BB962C8B-B14F-4D97-AF65-F5344CB8AC3E}">
        <p14:creationId xmlns="" xmlns:p14="http://schemas.microsoft.com/office/powerpoint/2010/main" val="314707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311072" y="2114551"/>
            <a:ext cx="8451929" cy="58477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3200" b="1" i="0" u="none" strike="noStrike" cap="none" normalizeH="0" baseline="0" dirty="0" smtClean="0">
                <a:ln>
                  <a:noFill/>
                </a:ln>
                <a:effectLst/>
                <a:latin typeface="Times New Roman" pitchFamily="18" charset="0"/>
                <a:ea typeface="Times New Roman" pitchFamily="18" charset="0"/>
                <a:cs typeface="Times New Roman" pitchFamily="18" charset="0"/>
              </a:rPr>
              <a:t>SYSTEM REQUIREMENT SPECIFICATION</a:t>
            </a:r>
            <a:endParaRPr kumimoji="0" lang="en-US" sz="2400" b="0" i="0" u="none" strike="noStrike" cap="none" normalizeH="0" baseline="0" dirty="0" smtClean="0">
              <a:ln>
                <a:noFill/>
              </a:ln>
              <a:effectLst/>
              <a:latin typeface="Times New Roman" pitchFamily="18" charset="0"/>
              <a:cs typeface="Times New Roman"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400" y="666750"/>
            <a:ext cx="8153400" cy="3416320"/>
          </a:xfrm>
          <a:prstGeom prst="rect">
            <a:avLst/>
          </a:prstGeom>
        </p:spPr>
        <p:txBody>
          <a:bodyPr wrap="square">
            <a:spAutoFit/>
          </a:bodyPr>
          <a:lstStyle/>
          <a:p>
            <a:pPr algn="just">
              <a:lnSpc>
                <a:spcPct val="150000"/>
              </a:lnSpc>
            </a:pPr>
            <a:r>
              <a:rPr lang="en-US" sz="1600" b="1" dirty="0" smtClean="0">
                <a:latin typeface="Times New Roman" pitchFamily="18" charset="0"/>
                <a:cs typeface="Times New Roman" pitchFamily="18" charset="0"/>
              </a:rPr>
              <a:t>System requirements specification:</a:t>
            </a:r>
            <a:r>
              <a:rPr lang="en-US" sz="1600" dirty="0" smtClean="0">
                <a:latin typeface="Times New Roman" pitchFamily="18" charset="0"/>
                <a:cs typeface="Times New Roman" pitchFamily="18" charset="0"/>
              </a:rPr>
              <a:t> A structured collection of information that embodies the requirements of a system. A business analyst, sometimes titled system analyst, is responsible for analyzing the business needs of their clients and stakeholders to help identify business problems and propose solutions. Within the systems development life cycle domain, typically performs a liaison function between the business side of an enterprise and the information technology department or external service providers. Projects are subject to three sorts of requirements:</a:t>
            </a:r>
          </a:p>
          <a:p>
            <a:pPr marL="342900" lvl="0" indent="-342900">
              <a:lnSpc>
                <a:spcPct val="150000"/>
              </a:lnSpc>
              <a:buFont typeface="+mj-lt"/>
              <a:buAutoNum type="arabicPeriod"/>
            </a:pPr>
            <a:r>
              <a:rPr lang="en-US" sz="1600" dirty="0" smtClean="0">
                <a:latin typeface="Times New Roman" pitchFamily="18" charset="0"/>
                <a:cs typeface="Times New Roman" pitchFamily="18" charset="0"/>
              </a:rPr>
              <a:t>Business requirements </a:t>
            </a:r>
          </a:p>
          <a:p>
            <a:pPr marL="342900" lvl="0" indent="-342900">
              <a:lnSpc>
                <a:spcPct val="150000"/>
              </a:lnSpc>
              <a:buFont typeface="+mj-lt"/>
              <a:buAutoNum type="arabicPeriod"/>
            </a:pPr>
            <a:r>
              <a:rPr lang="en-US" sz="1600" dirty="0" smtClean="0">
                <a:latin typeface="Times New Roman" pitchFamily="18" charset="0"/>
                <a:cs typeface="Times New Roman" pitchFamily="18" charset="0"/>
              </a:rPr>
              <a:t>Product requirements 	</a:t>
            </a:r>
          </a:p>
          <a:p>
            <a:pPr marL="342900" lvl="0" indent="-342900">
              <a:lnSpc>
                <a:spcPct val="150000"/>
              </a:lnSpc>
              <a:buFont typeface="+mj-lt"/>
              <a:buAutoNum type="arabicPeriod"/>
            </a:pPr>
            <a:r>
              <a:rPr lang="en-US" sz="1600" dirty="0" smtClean="0">
                <a:latin typeface="Times New Roman" pitchFamily="18" charset="0"/>
                <a:cs typeface="Times New Roman" pitchFamily="18" charset="0"/>
              </a:rPr>
              <a:t>Process requirements</a:t>
            </a:r>
            <a:endParaRPr lang="en-US" sz="1600" dirty="0">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
          <p:cNvSpPr>
            <a:spLocks noChangeArrowheads="1"/>
          </p:cNvSpPr>
          <p:nvPr/>
        </p:nvSpPr>
        <p:spPr bwMode="auto">
          <a:xfrm>
            <a:off x="457200" y="133350"/>
            <a:ext cx="8153400" cy="489364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50000"/>
              </a:lnSpc>
              <a:spcBef>
                <a:spcPct val="0"/>
              </a:spcBef>
              <a:spcAft>
                <a:spcPct val="0"/>
              </a:spcAft>
              <a:buClrTx/>
              <a:buSzTx/>
              <a:buFontTx/>
              <a:buNone/>
              <a:tabLst/>
            </a:pPr>
            <a:r>
              <a:rPr kumimoji="0" lang="en-US" sz="1600" b="1" i="0" u="sng" strike="noStrike" cap="none" normalizeH="0" baseline="0" dirty="0" smtClean="0">
                <a:ln>
                  <a:noFill/>
                </a:ln>
                <a:effectLst/>
                <a:latin typeface="Times New Roman" pitchFamily="18" charset="0"/>
                <a:ea typeface="Times New Roman" pitchFamily="18" charset="0"/>
                <a:cs typeface="Times New Roman" pitchFamily="18" charset="0"/>
              </a:rPr>
              <a:t>Modules:</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sng" strike="noStrike" cap="none" normalizeH="0" baseline="0" dirty="0" smtClean="0">
                <a:ln>
                  <a:noFill/>
                </a:ln>
                <a:effectLst/>
                <a:latin typeface="Times New Roman" pitchFamily="18" charset="0"/>
                <a:ea typeface="Times New Roman" pitchFamily="18" charset="0"/>
                <a:cs typeface="Times New Roman" pitchFamily="18" charset="0"/>
              </a:rPr>
              <a:t>Admin:</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        </a:t>
            </a:r>
            <a:r>
              <a:rPr kumimoji="0" lang="en-US" sz="1600" b="0" i="0" u="sng" strike="noStrike" cap="none" normalizeH="0" baseline="0" dirty="0" smtClean="0">
                <a:ln>
                  <a:noFill/>
                </a:ln>
                <a:effectLst/>
                <a:latin typeface="Times New Roman" pitchFamily="18" charset="0"/>
                <a:ea typeface="Times New Roman" pitchFamily="18" charset="0"/>
                <a:cs typeface="Times New Roman" pitchFamily="18" charset="0"/>
              </a:rPr>
              <a:t>Market: </a:t>
            </a:r>
            <a:endParaRPr kumimoji="0" lang="en-US" sz="1600" b="0" i="0" u="none" strike="noStrike" cap="none" normalizeH="0" baseline="0" dirty="0" smtClean="0">
              <a:ln>
                <a:noFill/>
              </a:ln>
              <a:effectLst/>
              <a:latin typeface="Times New Roman" pitchFamily="18" charset="0"/>
              <a:cs typeface="Times New Roman" pitchFamily="18" charset="0"/>
            </a:endParaRPr>
          </a:p>
          <a:p>
            <a:pPr lvl="2" algn="just" eaLnBrk="0" fontAlgn="base" hangingPunct="0">
              <a:lnSpc>
                <a:spcPct val="150000"/>
              </a:lnSpc>
              <a:spcBef>
                <a:spcPct val="0"/>
              </a:spcBef>
              <a:spcAft>
                <a:spcPct val="0"/>
              </a:spcAf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Adding the market information.</a:t>
            </a:r>
            <a:endParaRPr kumimoji="0" lang="en-US" sz="1600" b="0" i="0" u="none" strike="noStrike" cap="none" normalizeH="0" baseline="0" dirty="0" smtClean="0">
              <a:ln>
                <a:noFill/>
              </a:ln>
              <a:effectLst/>
              <a:latin typeface="Times New Roman" pitchFamily="18" charset="0"/>
              <a:cs typeface="Times New Roman" pitchFamily="18" charset="0"/>
            </a:endParaRPr>
          </a:p>
          <a:p>
            <a:pPr lvl="2" algn="just" eaLnBrk="0" fontAlgn="base" hangingPunct="0">
              <a:lnSpc>
                <a:spcPct val="150000"/>
              </a:lnSpc>
              <a:spcBef>
                <a:spcPct val="0"/>
              </a:spcBef>
              <a:spcAft>
                <a:spcPct val="0"/>
              </a:spcAf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View the market information.</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        </a:t>
            </a:r>
            <a:r>
              <a:rPr kumimoji="0" lang="en-US" sz="1600" b="0" i="0" u="sng" strike="noStrike" cap="none" normalizeH="0" baseline="0" dirty="0" smtClean="0">
                <a:ln>
                  <a:noFill/>
                </a:ln>
                <a:effectLst/>
                <a:latin typeface="Times New Roman" pitchFamily="18" charset="0"/>
                <a:ea typeface="Times New Roman" pitchFamily="18" charset="0"/>
                <a:cs typeface="Times New Roman" pitchFamily="18" charset="0"/>
              </a:rPr>
              <a:t>Vegetables:</a:t>
            </a:r>
            <a:endParaRPr kumimoji="0" lang="en-US" sz="1600" b="0" i="0" u="none" strike="noStrike" cap="none" normalizeH="0" baseline="0" dirty="0" smtClean="0">
              <a:ln>
                <a:noFill/>
              </a:ln>
              <a:effectLst/>
              <a:latin typeface="Times New Roman" pitchFamily="18" charset="0"/>
              <a:cs typeface="Times New Roman" pitchFamily="18" charset="0"/>
            </a:endParaRPr>
          </a:p>
          <a:p>
            <a:pPr lvl="2" algn="just" eaLnBrk="0" fontAlgn="base" hangingPunct="0">
              <a:lnSpc>
                <a:spcPct val="150000"/>
              </a:lnSpc>
              <a:spcBef>
                <a:spcPct val="0"/>
              </a:spcBef>
              <a:spcAft>
                <a:spcPct val="0"/>
              </a:spcAf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Adding the vegetables information.</a:t>
            </a:r>
            <a:endParaRPr kumimoji="0" lang="en-US" sz="1600" b="0" i="0" u="none" strike="noStrike" cap="none" normalizeH="0" baseline="0" dirty="0" smtClean="0">
              <a:ln>
                <a:noFill/>
              </a:ln>
              <a:effectLst/>
              <a:latin typeface="Times New Roman" pitchFamily="18" charset="0"/>
              <a:cs typeface="Times New Roman" pitchFamily="18" charset="0"/>
            </a:endParaRPr>
          </a:p>
          <a:p>
            <a:pPr lvl="2" algn="just" eaLnBrk="0" fontAlgn="base" hangingPunct="0">
              <a:lnSpc>
                <a:spcPct val="150000"/>
              </a:lnSpc>
              <a:spcBef>
                <a:spcPct val="0"/>
              </a:spcBef>
              <a:spcAft>
                <a:spcPct val="0"/>
              </a:spcAf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View the vegetables information.</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         </a:t>
            </a:r>
            <a:r>
              <a:rPr kumimoji="0" lang="en-US" sz="1600" b="0" i="0" u="sng" strike="noStrike" cap="none" normalizeH="0" baseline="0" dirty="0" smtClean="0">
                <a:ln>
                  <a:noFill/>
                </a:ln>
                <a:effectLst/>
                <a:latin typeface="Times New Roman" pitchFamily="18" charset="0"/>
                <a:ea typeface="Times New Roman" pitchFamily="18" charset="0"/>
                <a:cs typeface="Times New Roman" pitchFamily="18" charset="0"/>
              </a:rPr>
              <a:t>Vegetables Price: </a:t>
            </a:r>
            <a:endParaRPr lang="en-US" sz="1600" dirty="0" smtClean="0">
              <a:latin typeface="Times New Roman" pitchFamily="18" charset="0"/>
              <a:ea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	Adding market wise vegetables and cost.</a:t>
            </a:r>
            <a:endParaRPr kumimoji="0" lang="en-US" sz="1600" b="0" i="0" u="none" strike="noStrike" cap="none" normalizeH="0" baseline="0" dirty="0" smtClean="0">
              <a:ln>
                <a:noFill/>
              </a:ln>
              <a:effectLst/>
              <a:latin typeface="Times New Roman" pitchFamily="18" charset="0"/>
              <a:cs typeface="Times New Roman" pitchFamily="18" charset="0"/>
            </a:endParaRPr>
          </a:p>
          <a:p>
            <a:pPr lvl="2" algn="just" eaLnBrk="0" fontAlgn="base" hangingPunct="0">
              <a:lnSpc>
                <a:spcPct val="150000"/>
              </a:lnSpc>
              <a:spcBef>
                <a:spcPct val="0"/>
              </a:spcBef>
              <a:spcAft>
                <a:spcPct val="0"/>
              </a:spcAf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Adding the cost of the vegetables and check the information about vegetables like a cost.</a:t>
            </a:r>
            <a:endParaRPr kumimoji="0" lang="en-US" sz="1600" b="0" i="0" u="none" strike="noStrike" cap="none" normalizeH="0" baseline="0" dirty="0" smtClean="0">
              <a:ln>
                <a:noFill/>
              </a:ln>
              <a:effectLst/>
              <a:latin typeface="Times New Roman" pitchFamily="18" charset="0"/>
              <a:cs typeface="Times New Roman" pitchFamily="18" charset="0"/>
            </a:endParaRPr>
          </a:p>
          <a:p>
            <a:pPr lvl="2" algn="just" eaLnBrk="0" fontAlgn="base" hangingPunct="0">
              <a:lnSpc>
                <a:spcPct val="150000"/>
              </a:lnSpc>
              <a:spcBef>
                <a:spcPct val="0"/>
              </a:spcBef>
              <a:spcAft>
                <a:spcPct val="0"/>
              </a:spcAft>
            </a:pPr>
            <a:r>
              <a:rPr kumimoji="0" lang="en-US" sz="1600" b="0" i="0" u="none" strike="noStrike" cap="none" normalizeH="0" baseline="0" dirty="0" smtClean="0">
                <a:ln>
                  <a:noFill/>
                </a:ln>
                <a:effectLst/>
                <a:latin typeface="Times New Roman" pitchFamily="18" charset="0"/>
                <a:cs typeface="Times New Roman" pitchFamily="18" charset="0"/>
              </a:rPr>
              <a:t> </a:t>
            </a:r>
          </a:p>
        </p:txBody>
      </p:sp>
    </p:spTree>
    <p:extLst>
      <p:ext uri="{BB962C8B-B14F-4D97-AF65-F5344CB8AC3E}">
        <p14:creationId xmlns="" xmlns:p14="http://schemas.microsoft.com/office/powerpoint/2010/main" val="31470750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ChangeArrowheads="1"/>
          </p:cNvSpPr>
          <p:nvPr/>
        </p:nvSpPr>
        <p:spPr bwMode="auto">
          <a:xfrm>
            <a:off x="381000" y="-95250"/>
            <a:ext cx="8229600" cy="526297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lvl="2" algn="just" eaLnBrk="0" fontAlgn="base" hangingPunct="0">
              <a:lnSpc>
                <a:spcPct val="150000"/>
              </a:lnSpc>
              <a:spcBef>
                <a:spcPct val="0"/>
              </a:spcBef>
              <a:spcAft>
                <a:spcPct val="0"/>
              </a:spcAft>
            </a:pPr>
            <a:r>
              <a:rPr lang="en-US" sz="1600" dirty="0" smtClean="0">
                <a:latin typeface="Times New Roman" pitchFamily="18" charset="0"/>
                <a:ea typeface="Times New Roman" pitchFamily="18" charset="0"/>
                <a:cs typeface="Times New Roman" pitchFamily="18" charset="0"/>
              </a:rPr>
              <a:t>Search on market wise price on specific vegetable.</a:t>
            </a:r>
            <a:endParaRPr lang="en-US" sz="1600" dirty="0" smtClean="0">
              <a:latin typeface="Times New Roman" pitchFamily="18" charset="0"/>
              <a:cs typeface="Times New Roman" pitchFamily="18" charset="0"/>
            </a:endParaRPr>
          </a:p>
          <a:p>
            <a:pPr marL="0" lvl="2" algn="just" eaLnBrk="0" fontAlgn="base" hangingPunct="0">
              <a:lnSpc>
                <a:spcPct val="150000"/>
              </a:lnSpc>
              <a:spcBef>
                <a:spcPct val="0"/>
              </a:spcBef>
              <a:spcAft>
                <a:spcPct val="0"/>
              </a:spcAft>
            </a:pPr>
            <a:r>
              <a:rPr lang="en-US" sz="1600" dirty="0" smtClean="0">
                <a:latin typeface="Times New Roman" pitchFamily="18" charset="0"/>
                <a:ea typeface="Times New Roman" pitchFamily="18" charset="0"/>
                <a:cs typeface="Times New Roman" pitchFamily="18" charset="0"/>
              </a:rPr>
              <a:t>Admin can search on vegetable wise prices in different markets i.e. compare with vegetable in different markets.</a:t>
            </a:r>
          </a:p>
          <a:p>
            <a:pPr lvl="0" algn="just" eaLnBrk="0" fontAlgn="base" hangingPunct="0">
              <a:lnSpc>
                <a:spcPct val="150000"/>
              </a:lnSpc>
              <a:spcBef>
                <a:spcPct val="0"/>
              </a:spcBef>
              <a:spcAft>
                <a:spcPct val="0"/>
              </a:spcAft>
            </a:pPr>
            <a:r>
              <a:rPr lang="en-US" sz="1600" dirty="0" smtClean="0">
                <a:latin typeface="Times New Roman" pitchFamily="18" charset="0"/>
                <a:ea typeface="Times New Roman" pitchFamily="18" charset="0"/>
                <a:cs typeface="Times New Roman" pitchFamily="18" charset="0"/>
              </a:rPr>
              <a:t>Admin can update the vegetables prices in different markets.</a:t>
            </a:r>
            <a:endParaRPr kumimoji="0" lang="en-US" sz="1600" b="1" i="0" u="sng" strike="noStrike" cap="none" normalizeH="0" baseline="0" dirty="0" smtClean="0">
              <a:ln>
                <a:noFill/>
              </a:ln>
              <a:effectLst/>
              <a:latin typeface="Times New Roman" pitchFamily="18" charset="0"/>
              <a:ea typeface="Times New Roman" pitchFamily="18" charset="0"/>
              <a:cs typeface="Times New Roman" pitchFamily="18" charset="0"/>
            </a:endParaRPr>
          </a:p>
          <a:p>
            <a:pPr marL="0" marR="0" lvl="0" indent="0" algn="just" defTabSz="914400" rtl="0" eaLnBrk="1" fontAlgn="base" latinLnBrk="0" hangingPunct="1">
              <a:lnSpc>
                <a:spcPct val="150000"/>
              </a:lnSpc>
              <a:spcBef>
                <a:spcPct val="0"/>
              </a:spcBef>
              <a:spcAft>
                <a:spcPct val="0"/>
              </a:spcAft>
              <a:buClrTx/>
              <a:buSzTx/>
              <a:buFontTx/>
              <a:buNone/>
              <a:tabLst/>
            </a:pPr>
            <a:r>
              <a:rPr kumimoji="0" lang="en-US" sz="1600" b="1" i="0" u="sng" strike="noStrike" cap="none" normalizeH="0" baseline="0" dirty="0" smtClean="0">
                <a:ln>
                  <a:noFill/>
                </a:ln>
                <a:effectLst/>
                <a:latin typeface="Times New Roman" pitchFamily="18" charset="0"/>
                <a:ea typeface="Times New Roman" pitchFamily="18" charset="0"/>
                <a:cs typeface="Times New Roman" pitchFamily="18" charset="0"/>
              </a:rPr>
              <a:t>USER:</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View vegetable prices in different vegetables.</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View vegetables prices in different markets.</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User can know the information vegetables prices can be increasing or decreasing.</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That information can update only administrator.</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1" i="0" u="sng" strike="noStrike" cap="none" normalizeH="0" baseline="0" dirty="0" smtClean="0">
                <a:ln>
                  <a:noFill/>
                </a:ln>
                <a:effectLst/>
                <a:latin typeface="Times New Roman" pitchFamily="18" charset="0"/>
                <a:ea typeface="Times New Roman" pitchFamily="18" charset="0"/>
                <a:cs typeface="Times New Roman" pitchFamily="18" charset="0"/>
              </a:rPr>
              <a:t>SECURITY AND AUTHENCATION:</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The user details should be verified against the details in the user tables and if it is valid user, they should be entered into the system. </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Once entered, based on the user type access to the different modules to be enabled / disabled and individual user can change their default password or old password. </a:t>
            </a:r>
            <a:endParaRPr kumimoji="0" lang="en-US" sz="1600" b="0" i="0" u="none" strike="noStrike" cap="none" normalizeH="0" baseline="0" dirty="0" smtClean="0">
              <a:ln>
                <a:noFill/>
              </a:ln>
              <a:effectLst/>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394036" y="1828801"/>
            <a:ext cx="4311565" cy="742511"/>
          </a:xfrm>
          <a:prstGeom prst="rect">
            <a:avLst/>
          </a:prstGeom>
        </p:spPr>
        <p:txBody>
          <a:bodyPr wrap="none">
            <a:spAutoFit/>
          </a:bodyPr>
          <a:lstStyle/>
          <a:p>
            <a:pPr>
              <a:lnSpc>
                <a:spcPct val="150000"/>
              </a:lnSpc>
            </a:pPr>
            <a:r>
              <a:rPr lang="en-US" sz="3200" b="1" dirty="0" smtClean="0">
                <a:latin typeface="Times New Roman" pitchFamily="18" charset="0"/>
                <a:cs typeface="Times New Roman" pitchFamily="18" charset="0"/>
              </a:rPr>
              <a:t>FEASIBILITY STUDY</a:t>
            </a:r>
            <a:endParaRPr lang="en-US" dirty="0">
              <a:latin typeface="Times New Roman" pitchFamily="18" charset="0"/>
              <a:cs typeface="Times New Roman"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1"/>
          <p:cNvSpPr>
            <a:spLocks noChangeArrowheads="1"/>
          </p:cNvSpPr>
          <p:nvPr/>
        </p:nvSpPr>
        <p:spPr bwMode="auto">
          <a:xfrm>
            <a:off x="457200" y="-95250"/>
            <a:ext cx="8229600" cy="563231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50000"/>
              </a:lnSpc>
              <a:spcBef>
                <a:spcPct val="0"/>
              </a:spcBef>
              <a:spcAft>
                <a:spcPct val="0"/>
              </a:spcAft>
              <a:buClrTx/>
              <a:buSzTx/>
              <a:buFontTx/>
              <a:buNone/>
              <a:tabLst/>
            </a:pPr>
            <a:r>
              <a:rPr kumimoji="0" lang="en-US" sz="1600" b="1" i="0" u="none" strike="noStrike" cap="none" normalizeH="0" baseline="0" dirty="0" smtClean="0">
                <a:ln>
                  <a:noFill/>
                </a:ln>
                <a:effectLst/>
                <a:latin typeface="Times New Roman" pitchFamily="18" charset="0"/>
                <a:ea typeface="Times New Roman" pitchFamily="18" charset="0"/>
                <a:cs typeface="Times New Roman" pitchFamily="18" charset="0"/>
              </a:rPr>
              <a:t>TECHNICAL FEASIBILITY:</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Evaluating the technical feasibility is the trickiest part of a feasibility study. This is because, at this point in time, not too many detailed design of the system, making it difficult to access issues like performance, costs on (on account of the kind of technology to be deployed) etc. A number of issues have to be considered while doing a technical</a:t>
            </a:r>
            <a:r>
              <a:rPr kumimoji="0" lang="en-US" sz="1600" b="0" i="0" u="none" strike="noStrike" cap="none" normalizeH="0" dirty="0" smtClean="0">
                <a:ln>
                  <a:noFill/>
                </a:ln>
                <a:effectLst/>
                <a:latin typeface="Times New Roman" pitchFamily="18" charset="0"/>
                <a:ea typeface="Times New Roman" pitchFamily="18" charset="0"/>
                <a:cs typeface="Times New Roman" pitchFamily="18" charset="0"/>
              </a:rPr>
              <a:t> </a:t>
            </a: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analysis.</a:t>
            </a:r>
          </a:p>
          <a:p>
            <a:pPr marL="342900" lvl="0" indent="-342900" algn="just" eaLnBrk="0" fontAlgn="base" hangingPunct="0">
              <a:lnSpc>
                <a:spcPct val="150000"/>
              </a:lnSpc>
              <a:spcBef>
                <a:spcPct val="0"/>
              </a:spcBef>
              <a:spcAft>
                <a:spcPct val="0"/>
              </a:spcAft>
              <a:buFont typeface="+mj-lt"/>
              <a:buAutoNum type="arabicPeriod"/>
            </a:pPr>
            <a:r>
              <a:rPr lang="en-US" sz="1600" dirty="0" smtClean="0">
                <a:latin typeface="Times New Roman" pitchFamily="18" charset="0"/>
                <a:cs typeface="Times New Roman" pitchFamily="18" charset="0"/>
              </a:rPr>
              <a:t>Understand the different technologies involved in the proposed system</a:t>
            </a:r>
          </a:p>
          <a:p>
            <a:pPr marL="342900" lvl="0" indent="-342900" algn="just" eaLnBrk="0" fontAlgn="base" hangingPunct="0">
              <a:lnSpc>
                <a:spcPct val="150000"/>
              </a:lnSpc>
              <a:spcBef>
                <a:spcPct val="0"/>
              </a:spcBef>
              <a:spcAft>
                <a:spcPct val="0"/>
              </a:spcAft>
              <a:buFont typeface="+mj-lt"/>
              <a:buAutoNum type="arabicPeriod"/>
            </a:pPr>
            <a:r>
              <a:rPr lang="en-US" sz="1600" dirty="0" smtClean="0">
                <a:latin typeface="Times New Roman" pitchFamily="18" charset="0"/>
                <a:cs typeface="Times New Roman" pitchFamily="18" charset="0"/>
              </a:rPr>
              <a:t>Find out whether the organization currently possesses the required technologies</a:t>
            </a:r>
          </a:p>
          <a:p>
            <a:pPr>
              <a:lnSpc>
                <a:spcPct val="150000"/>
              </a:lnSpc>
            </a:pPr>
            <a:r>
              <a:rPr lang="en-US" sz="1600" b="1" dirty="0" smtClean="0">
                <a:latin typeface="Times New Roman" pitchFamily="18" charset="0"/>
                <a:cs typeface="Times New Roman" pitchFamily="18" charset="0"/>
              </a:rPr>
              <a:t>Operational Feasibility: </a:t>
            </a:r>
            <a:endParaRPr lang="en-US" sz="1600" dirty="0" smtClean="0">
              <a:latin typeface="Times New Roman" pitchFamily="18" charset="0"/>
              <a:cs typeface="Times New Roman" pitchFamily="18" charset="0"/>
            </a:endParaRPr>
          </a:p>
          <a:p>
            <a:pPr>
              <a:lnSpc>
                <a:spcPct val="150000"/>
              </a:lnSpc>
            </a:pPr>
            <a:r>
              <a:rPr lang="en-US" sz="1600" dirty="0" smtClean="0">
                <a:latin typeface="Times New Roman" pitchFamily="18" charset="0"/>
                <a:cs typeface="Times New Roman" pitchFamily="18" charset="0"/>
              </a:rPr>
              <a:t>Proposed project is beneficial only if it can be turned into information systems that will meet the organizations operating requirements. Simply stated, this test of feasibility asks if the system will work when it is developed and installed. Are there major barriers to Implementation? Here are questions that will help test the operational feasibility of a project : Is there sufficient support for the project from management from users? If the current system is well liked and used to the extent that persons will not be able to see reasons for change, there may be resistance.</a:t>
            </a:r>
          </a:p>
          <a:p>
            <a:pPr>
              <a:lnSpc>
                <a:spcPct val="150000"/>
              </a:lnSpc>
            </a:pPr>
            <a:endParaRPr kumimoji="0" lang="en-US" sz="1600" i="0" u="none" strike="noStrike" cap="none" normalizeH="0" baseline="0" dirty="0" smtClean="0">
              <a:ln>
                <a:noFill/>
              </a:ln>
              <a:effectLst/>
              <a:latin typeface="Times New Roman" pitchFamily="18" charset="0"/>
              <a:cs typeface="Times New Roman"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8965" y="1117241"/>
            <a:ext cx="8246071" cy="3359509"/>
          </a:xfrm>
        </p:spPr>
        <p:txBody>
          <a:bodyPr>
            <a:normAutofit/>
          </a:bodyPr>
          <a:lstStyle/>
          <a:p>
            <a:pPr marL="0" algn="just">
              <a:lnSpc>
                <a:spcPct val="150000"/>
              </a:lnSpc>
              <a:buNone/>
            </a:pPr>
            <a:r>
              <a:rPr lang="en-US" sz="1600" dirty="0" smtClean="0">
                <a:latin typeface="Times New Roman" pitchFamily="18" charset="0"/>
                <a:cs typeface="Times New Roman" pitchFamily="18" charset="0"/>
              </a:rPr>
              <a:t>India's online vegetable market is an application developed in java technology for maintaining centralized repository of all the information related to vegetables and Markets. This application provides information about different vegetables. This application makes the information about vegetables easy and which markets available in the specific vegetables. Getting the information about Markets and vegetables.</a:t>
            </a:r>
          </a:p>
          <a:p>
            <a:endParaRPr lang="en-US" sz="1600" dirty="0"/>
          </a:p>
        </p:txBody>
      </p:sp>
      <p:sp>
        <p:nvSpPr>
          <p:cNvPr id="2" name="Title 1"/>
          <p:cNvSpPr>
            <a:spLocks noGrp="1"/>
          </p:cNvSpPr>
          <p:nvPr>
            <p:ph type="title"/>
          </p:nvPr>
        </p:nvSpPr>
        <p:spPr>
          <a:xfrm>
            <a:off x="525317" y="128470"/>
            <a:ext cx="8093366" cy="916230"/>
          </a:xfrm>
        </p:spPr>
        <p:txBody>
          <a:bodyPr>
            <a:normAutofit/>
          </a:bodyPr>
          <a:lstStyle/>
          <a:p>
            <a:pPr algn="l"/>
            <a:r>
              <a:rPr lang="en-US" sz="2000" u="sng" dirty="0" smtClean="0">
                <a:solidFill>
                  <a:schemeClr val="tx1"/>
                </a:solidFill>
                <a:effectLst/>
                <a:latin typeface="Times New Roman" pitchFamily="18" charset="0"/>
                <a:cs typeface="Times New Roman" pitchFamily="18" charset="0"/>
              </a:rPr>
              <a:t>ABSTRACT:</a:t>
            </a:r>
            <a:endParaRPr lang="en-US" sz="2000" dirty="0">
              <a:solidFill>
                <a:schemeClr val="tx1"/>
              </a:solidFill>
              <a:effectLst/>
              <a:latin typeface="Times New Roman" pitchFamily="18" charset="0"/>
              <a:cs typeface="Times New Roman" pitchFamily="18" charset="0"/>
            </a:endParaRPr>
          </a:p>
        </p:txBody>
      </p:sp>
    </p:spTree>
    <p:extLst>
      <p:ext uri="{BB962C8B-B14F-4D97-AF65-F5344CB8AC3E}">
        <p14:creationId xmlns="" xmlns:p14="http://schemas.microsoft.com/office/powerpoint/2010/main" val="4103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ChangeArrowheads="1"/>
          </p:cNvSpPr>
          <p:nvPr/>
        </p:nvSpPr>
        <p:spPr bwMode="auto">
          <a:xfrm>
            <a:off x="381000" y="514350"/>
            <a:ext cx="8229600" cy="152541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50000"/>
              </a:lnSpc>
              <a:spcBef>
                <a:spcPct val="0"/>
              </a:spcBef>
              <a:spcAft>
                <a:spcPct val="0"/>
              </a:spcAft>
              <a:buClrTx/>
              <a:buSzTx/>
              <a:buFontTx/>
              <a:buNone/>
              <a:tabLst/>
            </a:pPr>
            <a:r>
              <a:rPr kumimoji="0" lang="en-US" sz="1600" b="1" i="0" u="none" strike="noStrike" cap="none" normalizeH="0" baseline="0" dirty="0" smtClean="0">
                <a:ln>
                  <a:noFill/>
                </a:ln>
                <a:effectLst/>
                <a:latin typeface="Times New Roman" pitchFamily="18" charset="0"/>
                <a:ea typeface="Times New Roman" pitchFamily="18" charset="0"/>
                <a:cs typeface="Times New Roman" pitchFamily="18" charset="0"/>
              </a:rPr>
              <a:t>Economic Feasibility:</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Economic feasibility attempts 2 weigh the costs of developing and implementing a new system, against the benefits that would accrue from having the new system in place. This feasibility study gives the top management the economic justification for the new system.</a:t>
            </a:r>
            <a:r>
              <a:rPr kumimoji="0" lang="en-US" sz="1600" b="0" i="0" u="none" strike="noStrike" cap="none" normalizeH="0" baseline="0" dirty="0" smtClean="0">
                <a:ln>
                  <a:noFill/>
                </a:ln>
                <a:effectLst/>
                <a:latin typeface="Times New Roman" pitchFamily="18" charset="0"/>
                <a:cs typeface="Times New Roman" pitchFamily="18" charset="0"/>
              </a:rPr>
              <a:t>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 name="Rectangle 1"/>
          <p:cNvSpPr>
            <a:spLocks noChangeArrowheads="1"/>
          </p:cNvSpPr>
          <p:nvPr/>
        </p:nvSpPr>
        <p:spPr bwMode="auto">
          <a:xfrm>
            <a:off x="2209800" y="1714500"/>
            <a:ext cx="4812600" cy="684742"/>
          </a:xfrm>
          <a:prstGeom prst="rect">
            <a:avLst/>
          </a:prstGeom>
          <a:noFill/>
          <a:ln w="9525">
            <a:noFill/>
            <a:miter lim="800000"/>
            <a:headEnd/>
            <a:tailEnd/>
          </a:ln>
          <a:effectLst/>
        </p:spPr>
        <p:txBody>
          <a:bodyPr vert="horz" wrap="none" lIns="0" tIns="152352" rIns="0" bIns="38088"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3200" b="1" i="0" u="none" strike="noStrike" cap="none" normalizeH="0" baseline="0" dirty="0" smtClean="0">
                <a:ln>
                  <a:noFill/>
                </a:ln>
                <a:effectLst/>
                <a:latin typeface="Times New Roman" pitchFamily="18" charset="0"/>
                <a:ea typeface="Times New Roman" pitchFamily="18" charset="0"/>
                <a:cs typeface="Times New Roman" pitchFamily="18" charset="0"/>
              </a:rPr>
              <a:t>DATA FLOW DIAGRAMS</a:t>
            </a:r>
            <a:endParaRPr kumimoji="0" lang="en-US" sz="3200" b="1" i="1" u="none" strike="noStrike" cap="none" normalizeH="0" baseline="0" dirty="0" smtClean="0">
              <a:ln>
                <a:noFill/>
              </a:ln>
              <a:effectLst/>
              <a:latin typeface="Times New Roman" pitchFamily="18" charset="0"/>
              <a:ea typeface="Times New Roman" pitchFamily="18" charset="0"/>
              <a:cs typeface="Times New Roman"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8600" y="209550"/>
            <a:ext cx="8763000" cy="4154984"/>
          </a:xfrm>
          <a:prstGeom prst="rect">
            <a:avLst/>
          </a:prstGeom>
        </p:spPr>
        <p:txBody>
          <a:bodyPr wrap="square">
            <a:spAutoFit/>
          </a:bodyPr>
          <a:lstStyle/>
          <a:p>
            <a:pPr algn="just">
              <a:lnSpc>
                <a:spcPct val="150000"/>
              </a:lnSpc>
            </a:pPr>
            <a:r>
              <a:rPr lang="en-US" sz="1600" dirty="0" smtClean="0">
                <a:latin typeface="Times New Roman" pitchFamily="18" charset="0"/>
                <a:cs typeface="Times New Roman" pitchFamily="18" charset="0"/>
              </a:rPr>
              <a:t>A graphical tool used to describe and analyze the moment of data through a system manual or automated including the process, stores of data, and delays in the system. Data Flow Diagrams are the central tool and the basis from which other components are developed.  The transformation of data from input to output, through processes, may be described logically and independently of the physical components associated with the system.  The DFD is also know as a data flow graph or a bubble chart. </a:t>
            </a:r>
          </a:p>
          <a:p>
            <a:pPr algn="just">
              <a:lnSpc>
                <a:spcPct val="150000"/>
              </a:lnSpc>
            </a:pPr>
            <a:r>
              <a:rPr lang="en-US" sz="1600" b="1" dirty="0" smtClean="0">
                <a:latin typeface="Times New Roman" pitchFamily="18" charset="0"/>
                <a:cs typeface="Times New Roman" pitchFamily="18" charset="0"/>
              </a:rPr>
              <a:t>Dataflow: </a:t>
            </a:r>
            <a:r>
              <a:rPr lang="en-US" sz="1600" dirty="0" smtClean="0">
                <a:latin typeface="Times New Roman" pitchFamily="18" charset="0"/>
                <a:cs typeface="Times New Roman" pitchFamily="18" charset="0"/>
              </a:rPr>
              <a:t>Data move in a specific direction from an origin to a    destination.</a:t>
            </a:r>
          </a:p>
          <a:p>
            <a:pPr algn="just">
              <a:lnSpc>
                <a:spcPct val="150000"/>
              </a:lnSpc>
            </a:pPr>
            <a:r>
              <a:rPr lang="en-US" sz="1600" b="1" dirty="0" smtClean="0">
                <a:latin typeface="Times New Roman" pitchFamily="18" charset="0"/>
                <a:cs typeface="Times New Roman" pitchFamily="18" charset="0"/>
              </a:rPr>
              <a:t>Process: </a:t>
            </a:r>
            <a:r>
              <a:rPr lang="en-US" sz="1600" dirty="0" smtClean="0">
                <a:latin typeface="Times New Roman" pitchFamily="18" charset="0"/>
                <a:cs typeface="Times New Roman" pitchFamily="18" charset="0"/>
              </a:rPr>
              <a:t>People, procedures, or devices that use or produce (Transform) Data.  The physical component is not identified.</a:t>
            </a:r>
          </a:p>
          <a:p>
            <a:pPr algn="just">
              <a:lnSpc>
                <a:spcPct val="150000"/>
              </a:lnSpc>
            </a:pPr>
            <a:r>
              <a:rPr lang="en-US" sz="1600" b="1" dirty="0" smtClean="0">
                <a:latin typeface="Times New Roman" pitchFamily="18" charset="0"/>
                <a:cs typeface="Times New Roman" pitchFamily="18" charset="0"/>
              </a:rPr>
              <a:t>Source:</a:t>
            </a:r>
            <a:r>
              <a:rPr lang="en-US" sz="1600" dirty="0" smtClean="0">
                <a:latin typeface="Times New Roman" pitchFamily="18" charset="0"/>
                <a:cs typeface="Times New Roman" pitchFamily="18" charset="0"/>
              </a:rPr>
              <a:t> External sources or destination of data, which may be People, programs, organizations or other entities.</a:t>
            </a:r>
          </a:p>
          <a:p>
            <a:pPr algn="just">
              <a:lnSpc>
                <a:spcPct val="150000"/>
              </a:lnSpc>
            </a:pPr>
            <a:r>
              <a:rPr lang="en-US" sz="1600" b="1" dirty="0" smtClean="0">
                <a:latin typeface="Times New Roman" pitchFamily="18" charset="0"/>
                <a:cs typeface="Times New Roman" pitchFamily="18" charset="0"/>
              </a:rPr>
              <a:t>Data Store:</a:t>
            </a:r>
            <a:r>
              <a:rPr lang="en-US" sz="1600" dirty="0" smtClean="0">
                <a:latin typeface="Times New Roman" pitchFamily="18" charset="0"/>
                <a:cs typeface="Times New Roman" pitchFamily="18" charset="0"/>
              </a:rPr>
              <a:t> Here data are stored or referenced by a process in the System.</a:t>
            </a:r>
            <a:endParaRPr lang="en-US" sz="1600" dirty="0">
              <a:latin typeface="Times New Roman" pitchFamily="18" charset="0"/>
              <a:cs typeface="Times New Roman"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ChangeArrowheads="1"/>
          </p:cNvSpPr>
          <p:nvPr/>
        </p:nvSpPr>
        <p:spPr bwMode="auto">
          <a:xfrm>
            <a:off x="457200" y="514350"/>
            <a:ext cx="3657600" cy="3385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effectLst/>
                <a:latin typeface="Times New Roman" pitchFamily="18" charset="0"/>
                <a:ea typeface="Times New Roman" pitchFamily="18" charset="0"/>
                <a:cs typeface="Times New Roman" pitchFamily="18" charset="0"/>
              </a:rPr>
              <a:t>CONTEXT LEVEL 0 DIAGRAM:</a:t>
            </a:r>
            <a:endParaRPr kumimoji="0" lang="en-US" sz="1600" b="0" i="0" u="none" strike="noStrike" cap="none" normalizeH="0" baseline="0" dirty="0" smtClean="0">
              <a:ln>
                <a:noFill/>
              </a:ln>
              <a:effectLst/>
              <a:latin typeface="Times New Roman" pitchFamily="18" charset="0"/>
              <a:cs typeface="Times New Roman" pitchFamily="18" charset="0"/>
            </a:endParaRPr>
          </a:p>
        </p:txBody>
      </p:sp>
      <p:pic>
        <p:nvPicPr>
          <p:cNvPr id="8193" name="Picture 5"/>
          <p:cNvPicPr>
            <a:picLocks noChangeAspect="1" noChangeArrowheads="1"/>
          </p:cNvPicPr>
          <p:nvPr/>
        </p:nvPicPr>
        <p:blipFill>
          <a:blip r:embed="rId2"/>
          <a:srcRect/>
          <a:stretch>
            <a:fillRect/>
          </a:stretch>
        </p:blipFill>
        <p:spPr bwMode="auto">
          <a:xfrm>
            <a:off x="1981200" y="1428750"/>
            <a:ext cx="5943600" cy="3190875"/>
          </a:xfrm>
          <a:prstGeom prst="rect">
            <a:avLst/>
          </a:prstGeom>
          <a:noFill/>
        </p:spPr>
      </p:pic>
    </p:spTree>
    <p:extLst>
      <p:ext uri="{BB962C8B-B14F-4D97-AF65-F5344CB8AC3E}">
        <p14:creationId xmlns="" xmlns:p14="http://schemas.microsoft.com/office/powerpoint/2010/main" val="31470750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ChangeArrowheads="1"/>
          </p:cNvSpPr>
          <p:nvPr/>
        </p:nvSpPr>
        <p:spPr bwMode="auto">
          <a:xfrm>
            <a:off x="457200" y="352425"/>
            <a:ext cx="3657600" cy="5847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effectLst/>
                <a:latin typeface="Times New Roman" pitchFamily="18" charset="0"/>
                <a:ea typeface="Times New Roman" pitchFamily="18" charset="0"/>
                <a:cs typeface="Times New Roman" pitchFamily="18" charset="0"/>
              </a:rPr>
              <a:t>CONTEXT LEVEL1 DIAGRAM:</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smtClean="0">
                <a:ln>
                  <a:noFill/>
                </a:ln>
                <a:effectLst/>
                <a:latin typeface="Times New Roman" pitchFamily="18" charset="0"/>
                <a:ea typeface="Times New Roman" pitchFamily="18" charset="0"/>
                <a:cs typeface="Times New Roman" pitchFamily="18" charset="0"/>
              </a:rPr>
              <a:t>LOGIN DFD</a:t>
            </a:r>
            <a:endParaRPr kumimoji="0" lang="en-US" sz="1600" b="0" i="0" u="none" strike="noStrike" cap="none" normalizeH="0" baseline="0" dirty="0" smtClean="0">
              <a:ln>
                <a:noFill/>
              </a:ln>
              <a:effectLst/>
              <a:latin typeface="Times New Roman" pitchFamily="18" charset="0"/>
              <a:cs typeface="Times New Roman" pitchFamily="18" charset="0"/>
            </a:endParaRPr>
          </a:p>
        </p:txBody>
      </p:sp>
      <p:graphicFrame>
        <p:nvGraphicFramePr>
          <p:cNvPr id="7169" name="Object 1"/>
          <p:cNvGraphicFramePr>
            <a:graphicFrameLocks noChangeAspect="1"/>
          </p:cNvGraphicFramePr>
          <p:nvPr/>
        </p:nvGraphicFramePr>
        <p:xfrm>
          <a:off x="1600200" y="1733550"/>
          <a:ext cx="5943600" cy="2667000"/>
        </p:xfrm>
        <a:graphic>
          <a:graphicData uri="http://schemas.openxmlformats.org/presentationml/2006/ole">
            <p:oleObj spid="_x0000_s7169" r:id="rId3" imgW="5902757" imgH="3274771" progId="">
              <p:embed/>
            </p:oleObj>
          </a:graphicData>
        </a:graphic>
      </p:graphicFrame>
      <p:sp>
        <p:nvSpPr>
          <p:cNvPr id="7171" name="Rectangle 3"/>
          <p:cNvSpPr>
            <a:spLocks noChangeArrowheads="1"/>
          </p:cNvSpPr>
          <p:nvPr/>
        </p:nvSpPr>
        <p:spPr bwMode="auto">
          <a:xfrm>
            <a:off x="0" y="272415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1" i="0" u="none" strike="noStrike" cap="none" normalizeH="0" baseline="0" smtClean="0">
                <a:ln>
                  <a:noFill/>
                </a:ln>
                <a:solidFill>
                  <a:schemeClr val="tx1"/>
                </a:solidFill>
                <a:effectLst/>
                <a:latin typeface="Arial" pitchFamily="34" charset="0"/>
                <a:ea typeface="Times New Roman" pitchFamily="18" charset="0"/>
                <a:cs typeface="Arial" pitchFamily="34" charset="0"/>
              </a:rPr>
              <a:t> </a:t>
            </a:r>
            <a:r>
              <a:rPr kumimoji="0" lang="en-US" sz="900" b="0" i="0" u="none" strike="noStrike" cap="none" normalizeH="0" baseline="0" smtClean="0">
                <a:ln>
                  <a:noFill/>
                </a:ln>
                <a:solidFill>
                  <a:schemeClr val="tx1"/>
                </a:solidFill>
                <a:effectLst/>
                <a:latin typeface="Arial" pitchFamily="34" charset="0"/>
                <a:cs typeface="Arial" pitchFamily="34"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 xmlns:p14="http://schemas.microsoft.com/office/powerpoint/2010/main" val="31470750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ChangeArrowheads="1"/>
          </p:cNvSpPr>
          <p:nvPr/>
        </p:nvSpPr>
        <p:spPr bwMode="auto">
          <a:xfrm>
            <a:off x="457200" y="590550"/>
            <a:ext cx="3183372" cy="58477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effectLst/>
                <a:latin typeface="Times New Roman" pitchFamily="18" charset="0"/>
                <a:ea typeface="Times New Roman" pitchFamily="18" charset="0"/>
                <a:cs typeface="Times New Roman" pitchFamily="18" charset="0"/>
              </a:rPr>
              <a:t>CONTEXT LEVEL2 DIAGRAM:</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dirty="0" smtClean="0">
              <a:ln>
                <a:noFill/>
              </a:ln>
              <a:effectLst/>
              <a:latin typeface="Times New Roman" pitchFamily="18" charset="0"/>
              <a:cs typeface="Times New Roman" pitchFamily="18" charset="0"/>
            </a:endParaRPr>
          </a:p>
        </p:txBody>
      </p:sp>
      <p:pic>
        <p:nvPicPr>
          <p:cNvPr id="6145" name="Picture 1" descr="1.2"/>
          <p:cNvPicPr>
            <a:picLocks noChangeAspect="1" noChangeArrowheads="1"/>
          </p:cNvPicPr>
          <p:nvPr/>
        </p:nvPicPr>
        <p:blipFill>
          <a:blip r:embed="rId2"/>
          <a:srcRect/>
          <a:stretch>
            <a:fillRect/>
          </a:stretch>
        </p:blipFill>
        <p:spPr bwMode="auto">
          <a:xfrm>
            <a:off x="1714500" y="1800225"/>
            <a:ext cx="5676900" cy="1838325"/>
          </a:xfrm>
          <a:prstGeom prst="rect">
            <a:avLst/>
          </a:prstGeom>
          <a:noFill/>
        </p:spPr>
      </p:pic>
    </p:spTree>
    <p:extLst>
      <p:ext uri="{BB962C8B-B14F-4D97-AF65-F5344CB8AC3E}">
        <p14:creationId xmlns="" xmlns:p14="http://schemas.microsoft.com/office/powerpoint/2010/main" val="31470750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ChangeArrowheads="1"/>
          </p:cNvSpPr>
          <p:nvPr/>
        </p:nvSpPr>
        <p:spPr bwMode="auto">
          <a:xfrm>
            <a:off x="457200" y="539175"/>
            <a:ext cx="3183372" cy="58477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effectLst/>
                <a:latin typeface="Times New Roman" pitchFamily="18" charset="0"/>
                <a:ea typeface="Times New Roman" pitchFamily="18" charset="0"/>
                <a:cs typeface="Times New Roman" pitchFamily="18" charset="0"/>
              </a:rPr>
              <a:t>CONTEXT LEVEL3 DIAGRAM:</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dirty="0" smtClean="0">
              <a:ln>
                <a:noFill/>
              </a:ln>
              <a:effectLst/>
              <a:latin typeface="Times New Roman" pitchFamily="18" charset="0"/>
              <a:cs typeface="Times New Roman" pitchFamily="18" charset="0"/>
            </a:endParaRPr>
          </a:p>
        </p:txBody>
      </p:sp>
      <p:pic>
        <p:nvPicPr>
          <p:cNvPr id="5121" name="Picture 3" descr="1.0"/>
          <p:cNvPicPr>
            <a:picLocks noChangeAspect="1" noChangeArrowheads="1"/>
          </p:cNvPicPr>
          <p:nvPr/>
        </p:nvPicPr>
        <p:blipFill>
          <a:blip r:embed="rId2"/>
          <a:srcRect/>
          <a:stretch>
            <a:fillRect/>
          </a:stretch>
        </p:blipFill>
        <p:spPr bwMode="auto">
          <a:xfrm>
            <a:off x="1504950" y="2038350"/>
            <a:ext cx="5886450" cy="1695450"/>
          </a:xfrm>
          <a:prstGeom prst="rect">
            <a:avLst/>
          </a:prstGeom>
          <a:noFill/>
        </p:spPr>
      </p:pic>
    </p:spTree>
    <p:extLst>
      <p:ext uri="{BB962C8B-B14F-4D97-AF65-F5344CB8AC3E}">
        <p14:creationId xmlns="" xmlns:p14="http://schemas.microsoft.com/office/powerpoint/2010/main" val="31470750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81201" y="1957717"/>
            <a:ext cx="5248553" cy="742511"/>
          </a:xfrm>
          <a:prstGeom prst="rect">
            <a:avLst/>
          </a:prstGeom>
        </p:spPr>
        <p:txBody>
          <a:bodyPr wrap="none">
            <a:spAutoFit/>
          </a:bodyPr>
          <a:lstStyle/>
          <a:p>
            <a:pPr>
              <a:lnSpc>
                <a:spcPct val="150000"/>
              </a:lnSpc>
            </a:pPr>
            <a:r>
              <a:rPr lang="en-US" sz="3200" b="1" dirty="0" smtClean="0">
                <a:latin typeface="Times New Roman" pitchFamily="18" charset="0"/>
                <a:cs typeface="Times New Roman" pitchFamily="18" charset="0"/>
              </a:rPr>
              <a:t>SDLC METHODOLOGIES </a:t>
            </a:r>
            <a:endParaRPr lang="en-US" sz="3200" dirty="0">
              <a:latin typeface="Times New Roman" pitchFamily="18" charset="0"/>
              <a:cs typeface="Times New Roman"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19050"/>
            <a:ext cx="8229600" cy="5878532"/>
          </a:xfrm>
          <a:prstGeom prst="rect">
            <a:avLst/>
          </a:prstGeom>
        </p:spPr>
        <p:txBody>
          <a:bodyPr wrap="square">
            <a:spAutoFit/>
          </a:bodyPr>
          <a:lstStyle/>
          <a:p>
            <a:pPr algn="just">
              <a:lnSpc>
                <a:spcPct val="150000"/>
              </a:lnSpc>
            </a:pPr>
            <a:r>
              <a:rPr lang="en-US" sz="1600" dirty="0" smtClean="0">
                <a:latin typeface="Times New Roman" pitchFamily="18" charset="0"/>
                <a:cs typeface="Times New Roman" pitchFamily="18" charset="0"/>
              </a:rPr>
              <a:t>	This document play a vital role in the development of life cycle (SDLC) as it describes the complete requirement of the system.  It means for use by developers and will be the basic during testing phase.  Any changes made to the requirements in the future will have to go through formal change approval process.</a:t>
            </a:r>
          </a:p>
          <a:p>
            <a:pPr algn="just">
              <a:lnSpc>
                <a:spcPct val="150000"/>
              </a:lnSpc>
            </a:pPr>
            <a:r>
              <a:rPr lang="en-US" sz="1600" dirty="0" smtClean="0">
                <a:latin typeface="Times New Roman" pitchFamily="18" charset="0"/>
                <a:cs typeface="Times New Roman" pitchFamily="18" charset="0"/>
              </a:rPr>
              <a:t>	SPIRAL MODEL was defined by Barry Boehm in his 1988 article, “A spiral Model of Software Development and Enhancement.  This model was not the first model to discuss iterative development, but it was the first model to explain why the iteration models.</a:t>
            </a:r>
          </a:p>
          <a:p>
            <a:pPr>
              <a:lnSpc>
                <a:spcPct val="150000"/>
              </a:lnSpc>
            </a:pPr>
            <a:r>
              <a:rPr lang="en-US" sz="1600" b="1" dirty="0" smtClean="0">
                <a:latin typeface="Times New Roman" pitchFamily="18" charset="0"/>
                <a:cs typeface="Times New Roman" pitchFamily="18" charset="0"/>
              </a:rPr>
              <a:t>The steps for Spiral Model can be generalized as follows:</a:t>
            </a:r>
          </a:p>
          <a:p>
            <a:pPr lvl="0">
              <a:lnSpc>
                <a:spcPct val="150000"/>
              </a:lnSpc>
            </a:pPr>
            <a:r>
              <a:rPr lang="en-US" sz="1600" dirty="0" smtClean="0">
                <a:latin typeface="Times New Roman" pitchFamily="18" charset="0"/>
                <a:cs typeface="Times New Roman" pitchFamily="18" charset="0"/>
              </a:rPr>
              <a:t>The new system requirements are defined in as much details as possible.  This usually involves interviewing a number of users representing all the external or internal users and other aspects of the existing system.</a:t>
            </a:r>
          </a:p>
          <a:p>
            <a:pPr lvl="0">
              <a:lnSpc>
                <a:spcPct val="150000"/>
              </a:lnSpc>
            </a:pPr>
            <a:r>
              <a:rPr lang="en-US" sz="1600" dirty="0" smtClean="0">
                <a:latin typeface="Times New Roman" pitchFamily="18" charset="0"/>
                <a:cs typeface="Times New Roman" pitchFamily="18" charset="0"/>
              </a:rPr>
              <a:t>A preliminary design is created for the new system.</a:t>
            </a:r>
          </a:p>
          <a:p>
            <a:pPr lvl="0">
              <a:lnSpc>
                <a:spcPct val="150000"/>
              </a:lnSpc>
            </a:pPr>
            <a:r>
              <a:rPr lang="en-US" sz="1600" dirty="0" smtClean="0">
                <a:latin typeface="Times New Roman" pitchFamily="18" charset="0"/>
                <a:cs typeface="Times New Roman" pitchFamily="18" charset="0"/>
              </a:rPr>
              <a:t>A first prototype of the new system is constructed from the preliminary design.  This is usually a scaled-down system, and represents an approximation of the characteristics of the final product.</a:t>
            </a:r>
          </a:p>
          <a:p>
            <a:pPr lvl="0"/>
            <a:endParaRPr lang="en-US" sz="1600" dirty="0" smtClean="0">
              <a:latin typeface="Times New Roman" pitchFamily="18" charset="0"/>
              <a:cs typeface="Times New Roman" pitchFamily="18" charset="0"/>
            </a:endParaRPr>
          </a:p>
          <a:p>
            <a:pPr algn="just">
              <a:lnSpc>
                <a:spcPct val="150000"/>
              </a:lnSpc>
            </a:pPr>
            <a:endParaRPr lang="en-US" sz="1600" dirty="0">
              <a:latin typeface="Times New Roman" pitchFamily="18" charset="0"/>
              <a:cs typeface="Times New Roman"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285750"/>
            <a:ext cx="8229600" cy="4577985"/>
          </a:xfrm>
          <a:prstGeom prst="rect">
            <a:avLst/>
          </a:prstGeom>
        </p:spPr>
        <p:txBody>
          <a:bodyPr wrap="square">
            <a:spAutoFit/>
          </a:bodyPr>
          <a:lstStyle/>
          <a:p>
            <a:pPr lvl="0">
              <a:lnSpc>
                <a:spcPct val="150000"/>
              </a:lnSpc>
            </a:pPr>
            <a:r>
              <a:rPr lang="en-US" sz="1400" dirty="0" smtClean="0">
                <a:latin typeface="Times New Roman" pitchFamily="18" charset="0"/>
                <a:cs typeface="Times New Roman" pitchFamily="18" charset="0"/>
              </a:rPr>
              <a:t>A second prototype is evolved by a fourfold procedure:</a:t>
            </a:r>
          </a:p>
          <a:p>
            <a:pPr marL="342900" lvl="0" indent="-342900">
              <a:lnSpc>
                <a:spcPct val="150000"/>
              </a:lnSpc>
              <a:buFont typeface="+mj-lt"/>
              <a:buAutoNum type="arabicPeriod"/>
            </a:pPr>
            <a:r>
              <a:rPr lang="en-US" sz="1400" dirty="0" smtClean="0">
                <a:latin typeface="Times New Roman" pitchFamily="18" charset="0"/>
                <a:cs typeface="Times New Roman" pitchFamily="18" charset="0"/>
              </a:rPr>
              <a:t>Evaluating the first prototype in terms of its strengths, weakness, and risks.</a:t>
            </a:r>
          </a:p>
          <a:p>
            <a:pPr marL="342900" lvl="0" indent="-342900">
              <a:lnSpc>
                <a:spcPct val="150000"/>
              </a:lnSpc>
              <a:buFont typeface="+mj-lt"/>
              <a:buAutoNum type="arabicPeriod"/>
            </a:pPr>
            <a:r>
              <a:rPr lang="en-US" sz="1400" dirty="0" smtClean="0">
                <a:latin typeface="Times New Roman" pitchFamily="18" charset="0"/>
                <a:cs typeface="Times New Roman" pitchFamily="18" charset="0"/>
              </a:rPr>
              <a:t>Defining the requirements of the second prototype.</a:t>
            </a:r>
          </a:p>
          <a:p>
            <a:pPr marL="342900" lvl="0" indent="-342900">
              <a:lnSpc>
                <a:spcPct val="150000"/>
              </a:lnSpc>
              <a:buFont typeface="+mj-lt"/>
              <a:buAutoNum type="arabicPeriod"/>
            </a:pPr>
            <a:r>
              <a:rPr lang="en-US" sz="1400" dirty="0" smtClean="0">
                <a:latin typeface="Times New Roman" pitchFamily="18" charset="0"/>
                <a:cs typeface="Times New Roman" pitchFamily="18" charset="0"/>
              </a:rPr>
              <a:t>Planning an designing the second prototype.</a:t>
            </a:r>
          </a:p>
          <a:p>
            <a:pPr marL="342900" lvl="0" indent="-342900">
              <a:lnSpc>
                <a:spcPct val="150000"/>
              </a:lnSpc>
              <a:buFont typeface="+mj-lt"/>
              <a:buAutoNum type="arabicPeriod"/>
            </a:pPr>
            <a:r>
              <a:rPr lang="en-US" sz="1400" dirty="0" smtClean="0">
                <a:latin typeface="Times New Roman" pitchFamily="18" charset="0"/>
                <a:cs typeface="Times New Roman" pitchFamily="18" charset="0"/>
              </a:rPr>
              <a:t>Constructing and testing the second prototype.</a:t>
            </a:r>
          </a:p>
          <a:p>
            <a:pPr lvl="0">
              <a:lnSpc>
                <a:spcPct val="150000"/>
              </a:lnSpc>
            </a:pPr>
            <a:r>
              <a:rPr lang="en-US" sz="1400" dirty="0" smtClean="0">
                <a:latin typeface="Times New Roman" pitchFamily="18" charset="0"/>
                <a:cs typeface="Times New Roman" pitchFamily="18" charset="0"/>
              </a:rPr>
              <a:t>Risk factors might involved development cost overruns, operating-cost miscalculation, or any other factor that could, in the customer’s judgment, result in a less-than-satisfactory final product.</a:t>
            </a:r>
          </a:p>
          <a:p>
            <a:pPr lvl="0">
              <a:lnSpc>
                <a:spcPct val="150000"/>
              </a:lnSpc>
            </a:pPr>
            <a:r>
              <a:rPr lang="en-US" sz="1400" dirty="0" smtClean="0">
                <a:latin typeface="Times New Roman" pitchFamily="18" charset="0"/>
                <a:cs typeface="Times New Roman" pitchFamily="18" charset="0"/>
              </a:rPr>
              <a:t>The existing prototype is evaluated in the same manner as was the previous prototype, and if necessary, another prototype is developed from it according to the fourfold procedure outlined above.</a:t>
            </a:r>
          </a:p>
          <a:p>
            <a:pPr lvl="0">
              <a:lnSpc>
                <a:spcPct val="150000"/>
              </a:lnSpc>
            </a:pPr>
            <a:r>
              <a:rPr lang="en-US" sz="1400" dirty="0" smtClean="0">
                <a:latin typeface="Times New Roman" pitchFamily="18" charset="0"/>
                <a:cs typeface="Times New Roman" pitchFamily="18" charset="0"/>
              </a:rPr>
              <a:t>The preceding steps are iterated until the customer is satisfied that the refined prototype represents the final product desired.</a:t>
            </a:r>
          </a:p>
          <a:p>
            <a:pPr lvl="0">
              <a:lnSpc>
                <a:spcPct val="150000"/>
              </a:lnSpc>
            </a:pPr>
            <a:r>
              <a:rPr lang="en-US" sz="1400" dirty="0" smtClean="0">
                <a:latin typeface="Times New Roman" pitchFamily="18" charset="0"/>
                <a:cs typeface="Times New Roman" pitchFamily="18" charset="0"/>
              </a:rPr>
              <a:t>The final system is constructed, based on the refined prototype.</a:t>
            </a:r>
          </a:p>
          <a:p>
            <a:pPr>
              <a:lnSpc>
                <a:spcPct val="150000"/>
              </a:lnSpc>
            </a:pPr>
            <a:r>
              <a:rPr lang="en-US" sz="1400" dirty="0" smtClean="0">
                <a:latin typeface="Times New Roman" pitchFamily="18" charset="0"/>
                <a:cs typeface="Times New Roman" pitchFamily="18" charset="0"/>
              </a:rPr>
              <a:t>The final system is thoroughly evaluated and tested.   Routine maintenance is carried on a continuing basis to prevent large scale failures and to minimize down time.</a:t>
            </a:r>
            <a:endParaRPr lang="en-US" sz="1400" dirty="0">
              <a:latin typeface="Times New Roman" pitchFamily="18" charset="0"/>
              <a:cs typeface="Times New Roman"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381000" y="1197405"/>
            <a:ext cx="8314037" cy="3512215"/>
          </a:xfrm>
        </p:spPr>
        <p:txBody>
          <a:bodyPr>
            <a:noAutofit/>
          </a:bodyPr>
          <a:lstStyle/>
          <a:p>
            <a:pPr marL="0" algn="just">
              <a:lnSpc>
                <a:spcPct val="150000"/>
              </a:lnSpc>
              <a:buNone/>
            </a:pPr>
            <a:r>
              <a:rPr lang="en-US" sz="1600" dirty="0" smtClean="0">
                <a:latin typeface="Times New Roman" pitchFamily="18" charset="0"/>
                <a:cs typeface="Times New Roman" pitchFamily="18" charset="0"/>
              </a:rPr>
              <a:t>The project</a:t>
            </a:r>
            <a:r>
              <a:rPr lang="en-US" sz="1600" b="1" dirty="0" smtClean="0">
                <a:latin typeface="Times New Roman" pitchFamily="18" charset="0"/>
                <a:cs typeface="Times New Roman" pitchFamily="18" charset="0"/>
              </a:rPr>
              <a:t> </a:t>
            </a:r>
            <a:r>
              <a:rPr lang="en-US" sz="1600" dirty="0" smtClean="0">
                <a:latin typeface="Times New Roman" pitchFamily="18" charset="0"/>
                <a:cs typeface="Times New Roman" pitchFamily="18" charset="0"/>
              </a:rPr>
              <a:t>Centralized Online Vegetable Portal is a web application which maintains information about vegetables. This application also makes vegetables wise in different markets. With the help of this application user can be able to know the best value for his vegetable fooled by the marketers. This application makes the users requirement become easy .By using this application users can get the complete information about eradicating black marketing and inflation.  It helps in proper maintenance of data and information. One can easily browse through the various details using the well defined interfaces provided by the system.</a:t>
            </a:r>
          </a:p>
        </p:txBody>
      </p:sp>
      <p:sp>
        <p:nvSpPr>
          <p:cNvPr id="4" name="Title 3"/>
          <p:cNvSpPr>
            <a:spLocks noGrp="1"/>
          </p:cNvSpPr>
          <p:nvPr>
            <p:ph type="title"/>
          </p:nvPr>
        </p:nvSpPr>
        <p:spPr>
          <a:xfrm>
            <a:off x="457201" y="281175"/>
            <a:ext cx="8237836" cy="763525"/>
          </a:xfrm>
        </p:spPr>
        <p:txBody>
          <a:bodyPr>
            <a:normAutofit/>
          </a:bodyPr>
          <a:lstStyle/>
          <a:p>
            <a:pPr>
              <a:lnSpc>
                <a:spcPct val="150000"/>
              </a:lnSpc>
            </a:pPr>
            <a:r>
              <a:rPr lang="en-US" sz="2000" u="sng" dirty="0" smtClean="0">
                <a:latin typeface="Times New Roman" pitchFamily="18" charset="0"/>
                <a:cs typeface="Times New Roman" pitchFamily="18" charset="0"/>
              </a:rPr>
              <a:t>INTRODUCTION:</a:t>
            </a:r>
            <a:endParaRPr lang="en-US" sz="2000" dirty="0">
              <a:latin typeface="Times New Roman" pitchFamily="18" charset="0"/>
              <a:cs typeface="Times New Roman" pitchFamily="18" charset="0"/>
            </a:endParaRPr>
          </a:p>
        </p:txBody>
      </p:sp>
    </p:spTree>
    <p:extLst>
      <p:ext uri="{BB962C8B-B14F-4D97-AF65-F5344CB8AC3E}">
        <p14:creationId xmlns="" xmlns:p14="http://schemas.microsoft.com/office/powerpoint/2010/main" val="11016338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noChangeArrowheads="1"/>
          </p:cNvSpPr>
          <p:nvPr/>
        </p:nvSpPr>
        <p:spPr bwMode="auto">
          <a:xfrm>
            <a:off x="381000" y="285750"/>
            <a:ext cx="8153400" cy="41742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50000"/>
              </a:lnSpc>
              <a:spcBef>
                <a:spcPct val="0"/>
              </a:spcBef>
              <a:spcAft>
                <a:spcPct val="0"/>
              </a:spcAft>
              <a:buClrTx/>
              <a:buSzTx/>
              <a:buFontTx/>
              <a:buNone/>
              <a:tabLst/>
            </a:pPr>
            <a:r>
              <a:rPr kumimoji="0" lang="en-US" sz="1600" b="1" i="0" u="none" strike="noStrike" cap="none" normalizeH="0" baseline="0" dirty="0" smtClean="0">
                <a:ln>
                  <a:noFill/>
                </a:ln>
                <a:effectLst/>
                <a:latin typeface="Times New Roman" pitchFamily="18" charset="0"/>
                <a:ea typeface="Times New Roman" pitchFamily="18" charset="0"/>
                <a:cs typeface="Times New Roman" pitchFamily="18" charset="0"/>
              </a:rPr>
              <a:t>THE FOLLOWING DIAGRAM SHOWS HOW A SPIRAL MODEL ACTS LIKE:</a:t>
            </a:r>
            <a:endParaRPr kumimoji="0" lang="en-US" sz="1600" b="0" i="0" u="none" strike="noStrike" cap="none" normalizeH="0" baseline="0" dirty="0" smtClean="0">
              <a:ln>
                <a:noFill/>
              </a:ln>
              <a:effectLst/>
              <a:latin typeface="Times New Roman" pitchFamily="18" charset="0"/>
              <a:cs typeface="Times New Roman" pitchFamily="18" charset="0"/>
            </a:endParaRPr>
          </a:p>
        </p:txBody>
      </p:sp>
      <p:pic>
        <p:nvPicPr>
          <p:cNvPr id="33794" name="Picture 1"/>
          <p:cNvPicPr>
            <a:picLocks noChangeAspect="1" noChangeArrowheads="1"/>
          </p:cNvPicPr>
          <p:nvPr/>
        </p:nvPicPr>
        <p:blipFill>
          <a:blip r:embed="rId2"/>
          <a:srcRect/>
          <a:stretch>
            <a:fillRect/>
          </a:stretch>
        </p:blipFill>
        <p:spPr bwMode="auto">
          <a:xfrm>
            <a:off x="1981200" y="895350"/>
            <a:ext cx="4876800" cy="3600450"/>
          </a:xfrm>
          <a:prstGeom prst="rect">
            <a:avLst/>
          </a:prstGeom>
          <a:noFill/>
          <a:ln w="9525">
            <a:noFill/>
            <a:miter lim="800000"/>
            <a:headEnd/>
            <a:tailEnd/>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1"/>
          <p:cNvSpPr>
            <a:spLocks noChangeArrowheads="1"/>
          </p:cNvSpPr>
          <p:nvPr/>
        </p:nvSpPr>
        <p:spPr bwMode="auto">
          <a:xfrm>
            <a:off x="457200" y="514350"/>
            <a:ext cx="8229600" cy="193899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50000"/>
              </a:lnSpc>
              <a:spcBef>
                <a:spcPct val="0"/>
              </a:spcBef>
              <a:spcAft>
                <a:spcPct val="0"/>
              </a:spcAft>
              <a:buClrTx/>
              <a:buSzTx/>
              <a:buFontTx/>
              <a:buNone/>
              <a:tabLst/>
            </a:pPr>
            <a:r>
              <a:rPr kumimoji="0" lang="en-US" sz="1600" b="1" i="0" strike="noStrike" cap="none" normalizeH="0" baseline="0" dirty="0" smtClean="0">
                <a:ln>
                  <a:noFill/>
                </a:ln>
                <a:effectLst/>
                <a:latin typeface="Times New Roman" pitchFamily="18" charset="0"/>
                <a:ea typeface="Times New Roman" pitchFamily="18" charset="0"/>
                <a:cs typeface="Times New Roman" pitchFamily="18" charset="0"/>
              </a:rPr>
              <a:t>ADVANTAGES OF SPIRAL MODEL:</a:t>
            </a:r>
            <a:endParaRPr kumimoji="0" lang="en-US" sz="1600" b="0" i="0"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Estimates(i.e. budget, schedule etc .) become more realistic as work progresses, because important issues discovered earlier.</a:t>
            </a:r>
            <a:endParaRPr kumimoji="0" lang="en-US" sz="1600" b="0" i="0" u="none" strike="noStrike" cap="none" normalizeH="0" baseline="0" dirty="0" smtClean="0">
              <a:ln>
                <a:noFill/>
              </a:ln>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It is more able to cope with the changes that are software development generally entails.</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Software engineers can get their hands in and start working on the core of a project earlier.</a:t>
            </a:r>
            <a:r>
              <a:rPr kumimoji="0" lang="en-US" sz="1600" b="0" i="0" u="none" strike="noStrike" cap="none" normalizeH="0" baseline="0" dirty="0" smtClean="0">
                <a:ln>
                  <a:noFill/>
                </a:ln>
                <a:effectLst/>
                <a:latin typeface="Times New Roman" pitchFamily="18" charset="0"/>
                <a:cs typeface="Times New Roman" pitchFamily="18" charset="0"/>
              </a:rPr>
              <a:t> </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71801" y="2114551"/>
            <a:ext cx="3047629" cy="584775"/>
          </a:xfrm>
          <a:prstGeom prst="rect">
            <a:avLst/>
          </a:prstGeom>
        </p:spPr>
        <p:txBody>
          <a:bodyPr wrap="none">
            <a:spAutoFit/>
          </a:bodyPr>
          <a:lstStyle/>
          <a:p>
            <a:r>
              <a:rPr lang="en-US" sz="3200" b="1" dirty="0" smtClean="0">
                <a:latin typeface="Times New Roman" pitchFamily="18" charset="0"/>
                <a:cs typeface="Times New Roman" pitchFamily="18" charset="0"/>
              </a:rPr>
              <a:t>E-R DIAGRAM</a:t>
            </a:r>
            <a:endParaRPr lang="en-US" sz="3200" dirty="0">
              <a:latin typeface="Times New Roman" pitchFamily="18" charset="0"/>
              <a:cs typeface="Times New Roman" pitchFamily="18"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3" name="Picture 1" descr="G:\Y V R Naidu\webbased projects\1.New document\APPLICATION FOR CENTRALIZED ONLINE VEGETABLE PORTAL\DOCUMENT\ER DIAGRAM VEG.jpg"/>
          <p:cNvPicPr>
            <a:picLocks noChangeAspect="1" noChangeArrowheads="1"/>
          </p:cNvPicPr>
          <p:nvPr/>
        </p:nvPicPr>
        <p:blipFill>
          <a:blip r:embed="rId2"/>
          <a:srcRect/>
          <a:stretch>
            <a:fillRect/>
          </a:stretch>
        </p:blipFill>
        <p:spPr bwMode="auto">
          <a:xfrm>
            <a:off x="0" y="0"/>
            <a:ext cx="9144000" cy="5143500"/>
          </a:xfrm>
          <a:prstGeom prst="rect">
            <a:avLst/>
          </a:prstGeom>
          <a:noFill/>
        </p:spPr>
      </p:pic>
    </p:spTree>
    <p:extLst>
      <p:ext uri="{BB962C8B-B14F-4D97-AF65-F5344CB8AC3E}">
        <p14:creationId xmlns="" xmlns:p14="http://schemas.microsoft.com/office/powerpoint/2010/main" val="31470750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43201" y="2000251"/>
            <a:ext cx="3606885" cy="742511"/>
          </a:xfrm>
          <a:prstGeom prst="rect">
            <a:avLst/>
          </a:prstGeom>
        </p:spPr>
        <p:txBody>
          <a:bodyPr wrap="none">
            <a:spAutoFit/>
          </a:bodyPr>
          <a:lstStyle/>
          <a:p>
            <a:pPr>
              <a:lnSpc>
                <a:spcPct val="150000"/>
              </a:lnSpc>
            </a:pPr>
            <a:r>
              <a:rPr lang="en-US" sz="3200" b="1" dirty="0" smtClean="0">
                <a:latin typeface="Times New Roman" pitchFamily="18" charset="0"/>
                <a:cs typeface="Times New Roman" pitchFamily="18" charset="0"/>
              </a:rPr>
              <a:t>UML DIAGRAMS </a:t>
            </a:r>
            <a:endParaRPr lang="en-US" sz="3200" dirty="0">
              <a:latin typeface="Times New Roman" pitchFamily="18" charset="0"/>
              <a:cs typeface="Times New Roman" pitchFamily="18"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1"/>
          <p:cNvSpPr>
            <a:spLocks noChangeArrowheads="1"/>
          </p:cNvSpPr>
          <p:nvPr/>
        </p:nvSpPr>
        <p:spPr bwMode="auto">
          <a:xfrm>
            <a:off x="457200" y="133350"/>
            <a:ext cx="8229600" cy="526297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The Unified Modeling Language allows the software engineer to express an analysis model using the modeling notation that is governed by a set of syntactic semantic and pragmatic rules.</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sz="1600" b="0" i="0" u="none" strike="noStrike" cap="none" normalizeH="0" baseline="0" dirty="0" smtClean="0">
                <a:ln>
                  <a:noFill/>
                </a:ln>
                <a:effectLst/>
                <a:latin typeface="Times New Roman" pitchFamily="18" charset="0"/>
                <a:ea typeface="Times New Roman" pitchFamily="18" charset="0"/>
                <a:cs typeface="Times New Roman" pitchFamily="18" charset="0"/>
              </a:rPr>
              <a:t>A UML system is represented using five different views that describe the system from distinctly different perspective. Each view is defined by a set of diagram, which is as follows.</a:t>
            </a:r>
            <a:r>
              <a:rPr kumimoji="0" lang="en-US" sz="1600" b="0" i="0" u="none" strike="noStrike" cap="none" normalizeH="0" baseline="0" dirty="0" smtClean="0">
                <a:ln>
                  <a:noFill/>
                </a:ln>
                <a:effectLst/>
                <a:latin typeface="Times New Roman" pitchFamily="18" charset="0"/>
                <a:cs typeface="Times New Roman" pitchFamily="18" charset="0"/>
              </a:rPr>
              <a:t> </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sz="1600" b="0" i="0" u="none" strike="noStrike" cap="none" normalizeH="0" baseline="0" dirty="0" smtClean="0">
                <a:ln>
                  <a:noFill/>
                </a:ln>
                <a:effectLst/>
                <a:latin typeface="Times New Roman" pitchFamily="18" charset="0"/>
                <a:cs typeface="Times New Roman" pitchFamily="18" charset="0"/>
              </a:rPr>
              <a:t>User Model</a:t>
            </a:r>
            <a:r>
              <a:rPr kumimoji="0" lang="en-US" sz="1600" b="0" i="0" u="none" strike="noStrike" cap="none" normalizeH="0" dirty="0" smtClean="0">
                <a:ln>
                  <a:noFill/>
                </a:ln>
                <a:effectLst/>
                <a:latin typeface="Times New Roman" pitchFamily="18" charset="0"/>
                <a:cs typeface="Times New Roman" pitchFamily="18" charset="0"/>
              </a:rPr>
              <a:t> View.</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lang="en-US" sz="1600" baseline="0" dirty="0" smtClean="0">
                <a:latin typeface="Times New Roman" pitchFamily="18" charset="0"/>
                <a:cs typeface="Times New Roman" pitchFamily="18" charset="0"/>
              </a:rPr>
              <a:t>Structural</a:t>
            </a:r>
            <a:r>
              <a:rPr lang="en-US" sz="1600" dirty="0" smtClean="0">
                <a:latin typeface="Times New Roman" pitchFamily="18" charset="0"/>
                <a:cs typeface="Times New Roman" pitchFamily="18" charset="0"/>
              </a:rPr>
              <a:t> Model View.</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sz="1600" b="0" i="0" u="none" strike="noStrike" cap="none" normalizeH="0" baseline="0" dirty="0" smtClean="0">
                <a:ln>
                  <a:noFill/>
                </a:ln>
                <a:effectLst/>
                <a:latin typeface="Times New Roman" pitchFamily="18" charset="0"/>
                <a:cs typeface="Times New Roman" pitchFamily="18" charset="0"/>
              </a:rPr>
              <a:t>Behavioral Model View.</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lang="en-US" sz="1600" dirty="0" smtClean="0">
                <a:latin typeface="Times New Roman" pitchFamily="18" charset="0"/>
                <a:cs typeface="Times New Roman" pitchFamily="18" charset="0"/>
              </a:rPr>
              <a:t>Implement Model View.</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sz="1600" b="0" i="0" u="none" strike="noStrike" cap="none" normalizeH="0" dirty="0" smtClean="0">
                <a:ln>
                  <a:noFill/>
                </a:ln>
                <a:effectLst/>
                <a:latin typeface="Times New Roman" pitchFamily="18" charset="0"/>
                <a:cs typeface="Times New Roman" pitchFamily="18" charset="0"/>
              </a:rPr>
              <a:t>Environmental Model View.</a:t>
            </a:r>
          </a:p>
          <a:p>
            <a:pPr algn="just">
              <a:lnSpc>
                <a:spcPct val="150000"/>
              </a:lnSpc>
            </a:pPr>
            <a:r>
              <a:rPr lang="en-US" sz="1600" b="1" dirty="0" smtClean="0">
                <a:latin typeface="Times New Roman" pitchFamily="18" charset="0"/>
                <a:cs typeface="Times New Roman" pitchFamily="18" charset="0"/>
              </a:rPr>
              <a:t>UML is specifically constructed through two different domains they are:</a:t>
            </a:r>
            <a:endParaRPr lang="en-US" sz="1600" dirty="0" smtClean="0">
              <a:latin typeface="Times New Roman" pitchFamily="18" charset="0"/>
              <a:cs typeface="Times New Roman" pitchFamily="18" charset="0"/>
            </a:endParaRPr>
          </a:p>
          <a:p>
            <a:pPr marL="0" lvl="1" algn="just">
              <a:lnSpc>
                <a:spcPct val="150000"/>
              </a:lnSpc>
            </a:pPr>
            <a:r>
              <a:rPr lang="en-US" sz="1600" dirty="0" smtClean="0">
                <a:latin typeface="Times New Roman" pitchFamily="18" charset="0"/>
                <a:cs typeface="Times New Roman" pitchFamily="18" charset="0"/>
              </a:rPr>
              <a:t>UML Analysis modeling, this focuses on the user model and structural model views of the system.</a:t>
            </a:r>
          </a:p>
          <a:p>
            <a:pPr marL="0" lvl="1" algn="just">
              <a:lnSpc>
                <a:spcPct val="150000"/>
              </a:lnSpc>
            </a:pPr>
            <a:r>
              <a:rPr lang="en-US" sz="1600" dirty="0" smtClean="0">
                <a:latin typeface="Times New Roman" pitchFamily="18" charset="0"/>
                <a:cs typeface="Times New Roman" pitchFamily="18" charset="0"/>
              </a:rPr>
              <a:t>UML design modeling, which focuses on the behavioral modeling, implementation modeling and environmental model views.</a:t>
            </a:r>
          </a:p>
          <a:p>
            <a:pPr marL="342900" marR="0" lvl="0" indent="-342900" algn="just" defTabSz="914400" rtl="0" eaLnBrk="0" fontAlgn="base" latinLnBrk="0" hangingPunct="0">
              <a:lnSpc>
                <a:spcPct val="150000"/>
              </a:lnSpc>
              <a:spcBef>
                <a:spcPct val="0"/>
              </a:spcBef>
              <a:spcAft>
                <a:spcPct val="0"/>
              </a:spcAft>
              <a:buClrTx/>
              <a:buSzTx/>
              <a:tabLst/>
            </a:pPr>
            <a:r>
              <a:rPr kumimoji="0" lang="en-US" sz="1600" b="0" i="0" u="none" strike="noStrike" cap="none" normalizeH="0" dirty="0" smtClean="0">
                <a:ln>
                  <a:noFill/>
                </a:ln>
                <a:effectLst/>
                <a:latin typeface="Times New Roman" pitchFamily="18" charset="0"/>
                <a:cs typeface="Times New Roman" pitchFamily="18" charset="0"/>
              </a:rPr>
              <a:t> </a:t>
            </a:r>
            <a:endParaRPr kumimoji="0" lang="en-US" sz="1600" b="0" i="0" u="none" strike="noStrike" cap="none" normalizeH="0" baseline="0" dirty="0" smtClean="0">
              <a:ln>
                <a:noFill/>
              </a:ln>
              <a:effectLst/>
              <a:latin typeface="Times New Roman" pitchFamily="18" charset="0"/>
              <a:cs typeface="Times New Roman" pitchFamily="18"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6000" y="2057401"/>
            <a:ext cx="4564070" cy="584775"/>
          </a:xfrm>
          <a:prstGeom prst="rect">
            <a:avLst/>
          </a:prstGeom>
        </p:spPr>
        <p:txBody>
          <a:bodyPr wrap="none">
            <a:spAutoFit/>
          </a:bodyPr>
          <a:lstStyle/>
          <a:p>
            <a:r>
              <a:rPr lang="en-US" sz="3200" b="1" dirty="0" smtClean="0">
                <a:latin typeface="Times New Roman" pitchFamily="18" charset="0"/>
                <a:cs typeface="Times New Roman" pitchFamily="18" charset="0"/>
              </a:rPr>
              <a:t>USE CASE DIAGRAMS</a:t>
            </a:r>
            <a:endParaRPr lang="en-US" sz="3200" dirty="0">
              <a:latin typeface="Times New Roman" pitchFamily="18" charset="0"/>
              <a:cs typeface="Times New Roman" pitchFamily="18"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2"/>
          <p:cNvPicPr>
            <a:picLocks noChangeAspect="1" noChangeArrowheads="1"/>
          </p:cNvPicPr>
          <p:nvPr/>
        </p:nvPicPr>
        <p:blipFill>
          <a:blip r:embed="rId2"/>
          <a:srcRect/>
          <a:stretch>
            <a:fillRect/>
          </a:stretch>
        </p:blipFill>
        <p:spPr bwMode="auto">
          <a:xfrm>
            <a:off x="1776413" y="742951"/>
            <a:ext cx="5591175" cy="3886200"/>
          </a:xfrm>
          <a:prstGeom prst="rect">
            <a:avLst/>
          </a:prstGeom>
          <a:noFill/>
          <a:ln w="9525">
            <a:noFill/>
            <a:miter lim="800000"/>
            <a:headEnd/>
            <a:tailEnd/>
          </a:ln>
          <a:effectLst/>
        </p:spPr>
      </p:pic>
    </p:spTree>
    <p:extLst>
      <p:ext uri="{BB962C8B-B14F-4D97-AF65-F5344CB8AC3E}">
        <p14:creationId xmlns="" xmlns:p14="http://schemas.microsoft.com/office/powerpoint/2010/main" val="31470750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ChangeArrowheads="1"/>
          </p:cNvSpPr>
          <p:nvPr/>
        </p:nvSpPr>
        <p:spPr bwMode="auto">
          <a:xfrm>
            <a:off x="381000" y="328196"/>
            <a:ext cx="3090911"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strike="noStrike" cap="none" normalizeH="0" baseline="0" dirty="0" smtClean="0">
                <a:ln>
                  <a:noFill/>
                </a:ln>
                <a:effectLst/>
                <a:latin typeface="Times New Roman" pitchFamily="18" charset="0"/>
                <a:ea typeface="Times New Roman" pitchFamily="18" charset="0"/>
                <a:cs typeface="Times New Roman" pitchFamily="18" charset="0"/>
              </a:rPr>
              <a:t>ADMIN USE CASE DIAGRAM:</a:t>
            </a:r>
            <a:endParaRPr kumimoji="0" lang="en-US" sz="1600" b="0" i="0" strike="noStrike" cap="none" normalizeH="0" baseline="0" dirty="0" smtClean="0">
              <a:ln>
                <a:noFill/>
              </a:ln>
              <a:effectLst/>
              <a:latin typeface="Times New Roman" pitchFamily="18" charset="0"/>
              <a:cs typeface="Times New Roman" pitchFamily="18" charset="0"/>
            </a:endParaRPr>
          </a:p>
        </p:txBody>
      </p:sp>
      <p:pic>
        <p:nvPicPr>
          <p:cNvPr id="54273" name="Picture 2"/>
          <p:cNvPicPr>
            <a:picLocks noChangeAspect="1" noChangeArrowheads="1"/>
          </p:cNvPicPr>
          <p:nvPr/>
        </p:nvPicPr>
        <p:blipFill>
          <a:blip r:embed="rId2"/>
          <a:srcRect/>
          <a:stretch>
            <a:fillRect/>
          </a:stretch>
        </p:blipFill>
        <p:spPr bwMode="auto">
          <a:xfrm>
            <a:off x="1724025" y="819150"/>
            <a:ext cx="5438775" cy="4095750"/>
          </a:xfrm>
          <a:prstGeom prst="rect">
            <a:avLst/>
          </a:prstGeom>
          <a:noFill/>
        </p:spPr>
      </p:pic>
      <p:sp>
        <p:nvSpPr>
          <p:cNvPr id="54275" name="Rectangle 3"/>
          <p:cNvSpPr>
            <a:spLocks noChangeArrowheads="1"/>
          </p:cNvSpPr>
          <p:nvPr/>
        </p:nvSpPr>
        <p:spPr bwMode="auto">
          <a:xfrm>
            <a:off x="0" y="5143500"/>
            <a:ext cx="184731"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smtClean="0">
              <a:ln>
                <a:noFill/>
              </a:ln>
              <a:solidFill>
                <a:schemeClr val="tx1"/>
              </a:solidFill>
              <a:effectLst/>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ChangeArrowheads="1"/>
          </p:cNvSpPr>
          <p:nvPr/>
        </p:nvSpPr>
        <p:spPr bwMode="auto">
          <a:xfrm>
            <a:off x="381000" y="514350"/>
            <a:ext cx="2919389"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USER USE CASE DIAGRAM:</a:t>
            </a:r>
            <a:endParaRPr kumimoji="0" lang="en-US" sz="1600" b="0" i="0" strike="noStrike" cap="none" normalizeH="0" baseline="0" dirty="0" smtClean="0">
              <a:ln>
                <a:noFill/>
              </a:ln>
              <a:solidFill>
                <a:schemeClr val="tx1"/>
              </a:solidFill>
              <a:effectLst/>
              <a:latin typeface="Arial" pitchFamily="34" charset="0"/>
              <a:cs typeface="Arial" pitchFamily="34" charset="0"/>
            </a:endParaRPr>
          </a:p>
        </p:txBody>
      </p:sp>
      <p:pic>
        <p:nvPicPr>
          <p:cNvPr id="53249" name="Picture 3"/>
          <p:cNvPicPr>
            <a:picLocks noChangeAspect="1" noChangeArrowheads="1"/>
          </p:cNvPicPr>
          <p:nvPr/>
        </p:nvPicPr>
        <p:blipFill>
          <a:blip r:embed="rId2"/>
          <a:srcRect/>
          <a:stretch>
            <a:fillRect/>
          </a:stretch>
        </p:blipFill>
        <p:spPr bwMode="auto">
          <a:xfrm>
            <a:off x="2133600" y="742950"/>
            <a:ext cx="4810125" cy="4000500"/>
          </a:xfrm>
          <a:prstGeom prst="rect">
            <a:avLst/>
          </a:prstGeom>
          <a:noFill/>
        </p:spPr>
      </p:pic>
      <p:sp>
        <p:nvSpPr>
          <p:cNvPr id="53251" name="Rectangle 3"/>
          <p:cNvSpPr>
            <a:spLocks noChangeArrowheads="1"/>
          </p:cNvSpPr>
          <p:nvPr/>
        </p:nvSpPr>
        <p:spPr bwMode="auto">
          <a:xfrm>
            <a:off x="0" y="44577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 xmlns:p14="http://schemas.microsoft.com/office/powerpoint/2010/main" val="3147075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2"/>
          </p:nvPr>
        </p:nvSpPr>
        <p:spPr>
          <a:xfrm>
            <a:off x="533400" y="1200150"/>
            <a:ext cx="7927977" cy="2276294"/>
          </a:xfrm>
        </p:spPr>
        <p:txBody>
          <a:bodyPr>
            <a:normAutofit/>
          </a:bodyPr>
          <a:lstStyle/>
          <a:p>
            <a:pPr marL="0" algn="just">
              <a:lnSpc>
                <a:spcPct val="150000"/>
              </a:lnSpc>
              <a:buNone/>
            </a:pPr>
            <a:r>
              <a:rPr lang="en-US" sz="1600" dirty="0" smtClean="0">
                <a:latin typeface="Times New Roman" pitchFamily="18" charset="0"/>
                <a:cs typeface="Times New Roman" pitchFamily="18" charset="0"/>
              </a:rPr>
              <a:t>The main objective of</a:t>
            </a:r>
            <a:r>
              <a:rPr lang="en-US" sz="1600" b="1" dirty="0" smtClean="0">
                <a:latin typeface="Times New Roman" pitchFamily="18" charset="0"/>
                <a:cs typeface="Times New Roman" pitchFamily="18" charset="0"/>
              </a:rPr>
              <a:t> </a:t>
            </a:r>
            <a:r>
              <a:rPr lang="en-US" sz="1600" dirty="0" smtClean="0">
                <a:latin typeface="Times New Roman" pitchFamily="18" charset="0"/>
                <a:cs typeface="Times New Roman" pitchFamily="18" charset="0"/>
              </a:rPr>
              <a:t>Centralized Online Vegetable Portal is to develop a website which will help users even though the admin will get best from his input.</a:t>
            </a:r>
            <a:endParaRPr lang="en-US" sz="1600" dirty="0">
              <a:latin typeface="Times New Roman" pitchFamily="18" charset="0"/>
              <a:cs typeface="Times New Roman" pitchFamily="18" charset="0"/>
            </a:endParaRPr>
          </a:p>
        </p:txBody>
      </p:sp>
      <p:sp>
        <p:nvSpPr>
          <p:cNvPr id="4" name="Title 3"/>
          <p:cNvSpPr>
            <a:spLocks noGrp="1"/>
          </p:cNvSpPr>
          <p:nvPr>
            <p:ph type="title"/>
          </p:nvPr>
        </p:nvSpPr>
        <p:spPr>
          <a:xfrm>
            <a:off x="525317" y="128470"/>
            <a:ext cx="8093365" cy="916230"/>
          </a:xfrm>
        </p:spPr>
        <p:txBody>
          <a:bodyPr>
            <a:normAutofit/>
          </a:bodyPr>
          <a:lstStyle/>
          <a:p>
            <a:pPr algn="l">
              <a:lnSpc>
                <a:spcPct val="150000"/>
              </a:lnSpc>
            </a:pPr>
            <a:r>
              <a:rPr lang="en-US" sz="2000" u="sng" dirty="0" smtClean="0">
                <a:latin typeface="Times New Roman" pitchFamily="18" charset="0"/>
                <a:cs typeface="Times New Roman" pitchFamily="18" charset="0"/>
              </a:rPr>
              <a:t>OBJECTIVE:</a:t>
            </a:r>
            <a:endParaRPr lang="en-US" dirty="0">
              <a:latin typeface="Times New Roman" pitchFamily="18" charset="0"/>
              <a:cs typeface="Times New Roman" pitchFamily="18" charset="0"/>
            </a:endParaRPr>
          </a:p>
        </p:txBody>
      </p:sp>
    </p:spTree>
    <p:extLst>
      <p:ext uri="{BB962C8B-B14F-4D97-AF65-F5344CB8AC3E}">
        <p14:creationId xmlns="" xmlns:p14="http://schemas.microsoft.com/office/powerpoint/2010/main" val="41707837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07238" y="1943101"/>
            <a:ext cx="4826962" cy="584775"/>
          </a:xfrm>
          <a:prstGeom prst="rect">
            <a:avLst/>
          </a:prstGeom>
        </p:spPr>
        <p:txBody>
          <a:bodyPr wrap="none">
            <a:spAutoFit/>
          </a:bodyPr>
          <a:lstStyle/>
          <a:p>
            <a:pPr algn="ctr"/>
            <a:r>
              <a:rPr lang="en-US" sz="3200" b="1" dirty="0" smtClean="0">
                <a:latin typeface="Times New Roman" pitchFamily="18" charset="0"/>
                <a:cs typeface="Times New Roman" pitchFamily="18" charset="0"/>
              </a:rPr>
              <a:t>SEQUENCE DIAGRAMS</a:t>
            </a:r>
            <a:endParaRPr lang="en-US" sz="3200" dirty="0">
              <a:latin typeface="Times New Roman" pitchFamily="18" charset="0"/>
              <a:cs typeface="Times New Roman" pitchFamily="18"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Rectangle 2"/>
          <p:cNvSpPr>
            <a:spLocks noChangeArrowheads="1"/>
          </p:cNvSpPr>
          <p:nvPr/>
        </p:nvSpPr>
        <p:spPr bwMode="auto">
          <a:xfrm>
            <a:off x="381000" y="285750"/>
            <a:ext cx="3222357"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strike="noStrike" cap="none" normalizeH="0" baseline="0" dirty="0" smtClean="0">
                <a:ln>
                  <a:noFill/>
                </a:ln>
                <a:effectLst/>
                <a:latin typeface="Times New Roman" pitchFamily="18" charset="0"/>
                <a:ea typeface="Times New Roman" pitchFamily="18" charset="0"/>
                <a:cs typeface="Times New Roman" pitchFamily="18" charset="0"/>
              </a:rPr>
              <a:t>ADMIN SEQUENCE DIAGRAM:</a:t>
            </a:r>
            <a:endParaRPr kumimoji="0" lang="en-US" sz="1600" b="0" i="0" strike="noStrike" cap="none" normalizeH="0" baseline="0" dirty="0" smtClean="0">
              <a:ln>
                <a:noFill/>
              </a:ln>
              <a:effectLst/>
              <a:latin typeface="Arial" pitchFamily="34" charset="0"/>
              <a:cs typeface="Arial" pitchFamily="34" charset="0"/>
            </a:endParaRPr>
          </a:p>
        </p:txBody>
      </p:sp>
      <p:pic>
        <p:nvPicPr>
          <p:cNvPr id="1025" name="Picture 4"/>
          <p:cNvPicPr>
            <a:picLocks noChangeAspect="1" noChangeArrowheads="1"/>
          </p:cNvPicPr>
          <p:nvPr/>
        </p:nvPicPr>
        <p:blipFill>
          <a:blip r:embed="rId2"/>
          <a:srcRect/>
          <a:stretch>
            <a:fillRect/>
          </a:stretch>
        </p:blipFill>
        <p:spPr bwMode="auto">
          <a:xfrm>
            <a:off x="1371600" y="666750"/>
            <a:ext cx="5943600" cy="4191000"/>
          </a:xfrm>
          <a:prstGeom prst="rect">
            <a:avLst/>
          </a:prstGeom>
          <a:noFill/>
        </p:spPr>
      </p:pic>
      <p:sp>
        <p:nvSpPr>
          <p:cNvPr id="1027" name="Rectangle 3"/>
          <p:cNvSpPr>
            <a:spLocks noChangeArrowheads="1"/>
          </p:cNvSpPr>
          <p:nvPr/>
        </p:nvSpPr>
        <p:spPr bwMode="auto">
          <a:xfrm>
            <a:off x="0" y="46482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 xmlns:p14="http://schemas.microsoft.com/office/powerpoint/2010/main" val="31470750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ChangeArrowheads="1"/>
          </p:cNvSpPr>
          <p:nvPr/>
        </p:nvSpPr>
        <p:spPr bwMode="auto">
          <a:xfrm>
            <a:off x="457200" y="209550"/>
            <a:ext cx="3050835"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strike="noStrike" cap="none" normalizeH="0" baseline="0" dirty="0" smtClean="0">
                <a:ln>
                  <a:noFill/>
                </a:ln>
                <a:effectLst/>
                <a:latin typeface="Times New Roman" pitchFamily="18" charset="0"/>
                <a:ea typeface="Times New Roman" pitchFamily="18" charset="0"/>
                <a:cs typeface="Times New Roman" pitchFamily="18" charset="0"/>
              </a:rPr>
              <a:t>USER SEQUENCE DIAGRAM:</a:t>
            </a:r>
            <a:endParaRPr kumimoji="0" lang="en-US" sz="1600" b="0" i="0" strike="noStrike" cap="none" normalizeH="0" baseline="0" dirty="0" smtClean="0">
              <a:ln>
                <a:noFill/>
              </a:ln>
              <a:effectLst/>
              <a:latin typeface="Arial" pitchFamily="34" charset="0"/>
              <a:cs typeface="Arial" pitchFamily="34" charset="0"/>
            </a:endParaRPr>
          </a:p>
        </p:txBody>
      </p:sp>
      <p:pic>
        <p:nvPicPr>
          <p:cNvPr id="83969" name="Picture 7"/>
          <p:cNvPicPr>
            <a:picLocks noChangeAspect="1" noChangeArrowheads="1"/>
          </p:cNvPicPr>
          <p:nvPr/>
        </p:nvPicPr>
        <p:blipFill>
          <a:blip r:embed="rId2"/>
          <a:srcRect/>
          <a:stretch>
            <a:fillRect/>
          </a:stretch>
        </p:blipFill>
        <p:spPr bwMode="auto">
          <a:xfrm>
            <a:off x="1524000" y="819150"/>
            <a:ext cx="5943600" cy="3676650"/>
          </a:xfrm>
          <a:prstGeom prst="rect">
            <a:avLst/>
          </a:prstGeom>
          <a:noFill/>
        </p:spPr>
      </p:pic>
      <p:sp>
        <p:nvSpPr>
          <p:cNvPr id="83971" name="Rectangle 3"/>
          <p:cNvSpPr>
            <a:spLocks noChangeArrowheads="1"/>
          </p:cNvSpPr>
          <p:nvPr/>
        </p:nvSpPr>
        <p:spPr bwMode="auto">
          <a:xfrm>
            <a:off x="0" y="413385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 xmlns:p14="http://schemas.microsoft.com/office/powerpoint/2010/main" val="31470750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60828" y="1943101"/>
            <a:ext cx="6006773" cy="742511"/>
          </a:xfrm>
          <a:prstGeom prst="rect">
            <a:avLst/>
          </a:prstGeom>
        </p:spPr>
        <p:txBody>
          <a:bodyPr wrap="none">
            <a:spAutoFit/>
          </a:bodyPr>
          <a:lstStyle/>
          <a:p>
            <a:pPr>
              <a:lnSpc>
                <a:spcPct val="150000"/>
              </a:lnSpc>
            </a:pPr>
            <a:r>
              <a:rPr lang="en-US" sz="3200" b="1" dirty="0" smtClean="0">
                <a:latin typeface="Times New Roman" pitchFamily="18" charset="0"/>
                <a:cs typeface="Times New Roman" pitchFamily="18" charset="0"/>
              </a:rPr>
              <a:t>COLLABORATION DIAGRAM</a:t>
            </a:r>
            <a:endParaRPr lang="en-US" sz="3200" dirty="0">
              <a:latin typeface="Times New Roman" pitchFamily="18" charset="0"/>
              <a:cs typeface="Times New Roman" pitchFamily="18"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ChangeArrowheads="1"/>
          </p:cNvSpPr>
          <p:nvPr/>
        </p:nvSpPr>
        <p:spPr bwMode="auto">
          <a:xfrm>
            <a:off x="265758" y="251996"/>
            <a:ext cx="3925242"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strike="noStrike" cap="none" normalizeH="0" baseline="0" dirty="0" smtClean="0">
                <a:ln>
                  <a:noFill/>
                </a:ln>
                <a:effectLst/>
                <a:latin typeface="Times New Roman" pitchFamily="18" charset="0"/>
                <a:ea typeface="Times New Roman" pitchFamily="18" charset="0"/>
                <a:cs typeface="Times New Roman" pitchFamily="18" charset="0"/>
              </a:rPr>
              <a:t>ADMIN COLLABORATION DIAGRAM:</a:t>
            </a:r>
            <a:endParaRPr kumimoji="0" lang="en-US" sz="1600" b="0" i="0" strike="noStrike" cap="none" normalizeH="0" baseline="0" dirty="0" smtClean="0">
              <a:ln>
                <a:noFill/>
              </a:ln>
              <a:effectLst/>
              <a:latin typeface="Times New Roman" pitchFamily="18" charset="0"/>
              <a:cs typeface="Times New Roman" pitchFamily="18" charset="0"/>
            </a:endParaRPr>
          </a:p>
        </p:txBody>
      </p:sp>
      <p:pic>
        <p:nvPicPr>
          <p:cNvPr id="81921" name="Picture 6"/>
          <p:cNvPicPr>
            <a:picLocks noChangeAspect="1" noChangeArrowheads="1"/>
          </p:cNvPicPr>
          <p:nvPr/>
        </p:nvPicPr>
        <p:blipFill>
          <a:blip r:embed="rId2"/>
          <a:srcRect/>
          <a:stretch>
            <a:fillRect/>
          </a:stretch>
        </p:blipFill>
        <p:spPr bwMode="auto">
          <a:xfrm>
            <a:off x="1828800" y="514351"/>
            <a:ext cx="5553075" cy="4648199"/>
          </a:xfrm>
          <a:prstGeom prst="rect">
            <a:avLst/>
          </a:prstGeom>
          <a:noFill/>
        </p:spPr>
      </p:pic>
      <p:sp>
        <p:nvSpPr>
          <p:cNvPr id="81923" name="Rectangle 3"/>
          <p:cNvSpPr>
            <a:spLocks noChangeArrowheads="1"/>
          </p:cNvSpPr>
          <p:nvPr/>
        </p:nvSpPr>
        <p:spPr bwMode="auto">
          <a:xfrm>
            <a:off x="0" y="5514975"/>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 xmlns:p14="http://schemas.microsoft.com/office/powerpoint/2010/main" val="31470750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ChangeArrowheads="1"/>
          </p:cNvSpPr>
          <p:nvPr/>
        </p:nvSpPr>
        <p:spPr bwMode="auto">
          <a:xfrm>
            <a:off x="457200" y="285750"/>
            <a:ext cx="3753720"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strike="noStrike" cap="none" normalizeH="0" baseline="0" dirty="0" smtClean="0">
                <a:ln>
                  <a:noFill/>
                </a:ln>
                <a:effectLst/>
                <a:latin typeface="Times New Roman" pitchFamily="18" charset="0"/>
                <a:ea typeface="Times New Roman" pitchFamily="18" charset="0"/>
                <a:cs typeface="Times New Roman" pitchFamily="18" charset="0"/>
              </a:rPr>
              <a:t>USER COLLABORATION DIAGRAM:</a:t>
            </a:r>
            <a:endParaRPr kumimoji="0" lang="en-US" sz="1600" b="0" i="0" strike="noStrike" cap="none" normalizeH="0" baseline="0" dirty="0" smtClean="0">
              <a:ln>
                <a:noFill/>
              </a:ln>
              <a:effectLst/>
              <a:latin typeface="Arial" pitchFamily="34" charset="0"/>
              <a:cs typeface="Arial" pitchFamily="34" charset="0"/>
            </a:endParaRPr>
          </a:p>
        </p:txBody>
      </p:sp>
      <p:pic>
        <p:nvPicPr>
          <p:cNvPr id="80897" name="Picture 10"/>
          <p:cNvPicPr>
            <a:picLocks noChangeAspect="1" noChangeArrowheads="1"/>
          </p:cNvPicPr>
          <p:nvPr/>
        </p:nvPicPr>
        <p:blipFill>
          <a:blip r:embed="rId2"/>
          <a:srcRect/>
          <a:stretch>
            <a:fillRect/>
          </a:stretch>
        </p:blipFill>
        <p:spPr bwMode="auto">
          <a:xfrm>
            <a:off x="1981200" y="1200150"/>
            <a:ext cx="5267325" cy="3181350"/>
          </a:xfrm>
          <a:prstGeom prst="rect">
            <a:avLst/>
          </a:prstGeom>
          <a:noFill/>
        </p:spPr>
      </p:pic>
      <p:sp>
        <p:nvSpPr>
          <p:cNvPr id="80899" name="Rectangle 3"/>
          <p:cNvSpPr>
            <a:spLocks noChangeArrowheads="1"/>
          </p:cNvSpPr>
          <p:nvPr/>
        </p:nvSpPr>
        <p:spPr bwMode="auto">
          <a:xfrm>
            <a:off x="0" y="363855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a:t>
            </a:r>
            <a:endParaRPr kumimoji="0" lang="en-US" sz="9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 xmlns:p14="http://schemas.microsoft.com/office/powerpoint/2010/main" val="31470750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1"/>
          <p:cNvSpPr>
            <a:spLocks noChangeArrowheads="1"/>
          </p:cNvSpPr>
          <p:nvPr/>
        </p:nvSpPr>
        <p:spPr bwMode="auto">
          <a:xfrm>
            <a:off x="2286001" y="2114551"/>
            <a:ext cx="4608121" cy="58477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3200" b="1" i="0" u="none" strike="noStrike" cap="none" normalizeH="0" baseline="0" dirty="0" smtClean="0">
                <a:ln>
                  <a:noFill/>
                </a:ln>
                <a:effectLst/>
                <a:latin typeface="Times New Roman" pitchFamily="18" charset="0"/>
                <a:ea typeface="Times New Roman" pitchFamily="18" charset="0"/>
                <a:cs typeface="Times New Roman" pitchFamily="18" charset="0"/>
              </a:rPr>
              <a:t>ACTIVITY DIAGRAMS</a:t>
            </a:r>
            <a:endParaRPr kumimoji="0" lang="en-US" sz="3200" b="0" i="0" u="none" strike="noStrike" cap="none" normalizeH="0" baseline="0" dirty="0" smtClean="0">
              <a:ln>
                <a:noFill/>
              </a:ln>
              <a:effectLst/>
              <a:latin typeface="Times New Roman" pitchFamily="18" charset="0"/>
              <a:cs typeface="Times New Roman" pitchFamily="18" charset="0"/>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a:stretch>
            <a:fillRect/>
          </a:stretch>
        </p:blipFill>
        <p:spPr bwMode="auto">
          <a:xfrm>
            <a:off x="3686175" y="438150"/>
            <a:ext cx="1771650" cy="4577398"/>
          </a:xfrm>
          <a:prstGeom prst="rect">
            <a:avLst/>
          </a:prstGeom>
          <a:noFill/>
          <a:ln w="9525">
            <a:noFill/>
            <a:miter lim="800000"/>
            <a:headEnd/>
            <a:tailEnd/>
          </a:ln>
        </p:spPr>
      </p:pic>
      <p:sp>
        <p:nvSpPr>
          <p:cNvPr id="3" name="Rectangle 2"/>
          <p:cNvSpPr/>
          <p:nvPr/>
        </p:nvSpPr>
        <p:spPr>
          <a:xfrm>
            <a:off x="457200" y="361950"/>
            <a:ext cx="3515899" cy="338554"/>
          </a:xfrm>
          <a:prstGeom prst="rect">
            <a:avLst/>
          </a:prstGeom>
        </p:spPr>
        <p:txBody>
          <a:bodyPr wrap="none">
            <a:spAutoFit/>
          </a:bodyPr>
          <a:lstStyle/>
          <a:p>
            <a:r>
              <a:rPr lang="en-US" sz="1600" b="1" dirty="0" smtClean="0">
                <a:latin typeface="Times New Roman" pitchFamily="18" charset="0"/>
                <a:cs typeface="Times New Roman" pitchFamily="18" charset="0"/>
              </a:rPr>
              <a:t>ADMIN STATE CHART DIAGRAM:</a:t>
            </a:r>
            <a:endParaRPr lang="en-US" sz="1600" dirty="0">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438150"/>
            <a:ext cx="3275448" cy="338554"/>
          </a:xfrm>
          <a:prstGeom prst="rect">
            <a:avLst/>
          </a:prstGeom>
        </p:spPr>
        <p:txBody>
          <a:bodyPr wrap="none">
            <a:spAutoFit/>
          </a:bodyPr>
          <a:lstStyle/>
          <a:p>
            <a:r>
              <a:rPr lang="en-US" sz="1600" b="1" dirty="0" smtClean="0">
                <a:latin typeface="Times New Roman" pitchFamily="18" charset="0"/>
                <a:cs typeface="Times New Roman" pitchFamily="18" charset="0"/>
              </a:rPr>
              <a:t>USER STATE CHART DIAGRAM</a:t>
            </a:r>
            <a:endParaRPr lang="en-US" sz="1600" dirty="0">
              <a:latin typeface="Times New Roman" pitchFamily="18" charset="0"/>
              <a:cs typeface="Times New Roman" pitchFamily="18" charset="0"/>
            </a:endParaRPr>
          </a:p>
        </p:txBody>
      </p:sp>
      <p:pic>
        <p:nvPicPr>
          <p:cNvPr id="3" name="Picture 2"/>
          <p:cNvPicPr/>
          <p:nvPr/>
        </p:nvPicPr>
        <p:blipFill>
          <a:blip r:embed="rId2"/>
          <a:srcRect/>
          <a:stretch>
            <a:fillRect/>
          </a:stretch>
        </p:blipFill>
        <p:spPr bwMode="auto">
          <a:xfrm>
            <a:off x="3562350" y="742949"/>
            <a:ext cx="2019300" cy="4267201"/>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ChangeArrowheads="1"/>
          </p:cNvSpPr>
          <p:nvPr/>
        </p:nvSpPr>
        <p:spPr bwMode="auto">
          <a:xfrm>
            <a:off x="304800" y="438150"/>
            <a:ext cx="3758145"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1" i="0"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ADMIN ACTIVITY DIAGRAM</a:t>
            </a:r>
            <a:endParaRPr kumimoji="0" lang="en-US" sz="900" b="0" i="0" strike="noStrike" cap="none" normalizeH="0" baseline="0" dirty="0" smtClean="0">
              <a:ln>
                <a:noFill/>
              </a:ln>
              <a:solidFill>
                <a:schemeClr val="tx1"/>
              </a:solidFill>
              <a:effectLst/>
              <a:latin typeface="Arial" pitchFamily="34" charset="0"/>
              <a:cs typeface="Arial" pitchFamily="34" charset="0"/>
            </a:endParaRPr>
          </a:p>
        </p:txBody>
      </p:sp>
      <p:pic>
        <p:nvPicPr>
          <p:cNvPr id="76801" name="Picture 13"/>
          <p:cNvPicPr>
            <a:picLocks noChangeAspect="1" noChangeArrowheads="1"/>
          </p:cNvPicPr>
          <p:nvPr/>
        </p:nvPicPr>
        <p:blipFill>
          <a:blip r:embed="rId2"/>
          <a:srcRect/>
          <a:stretch>
            <a:fillRect/>
          </a:stretch>
        </p:blipFill>
        <p:spPr bwMode="auto">
          <a:xfrm>
            <a:off x="1371600" y="742950"/>
            <a:ext cx="5934075" cy="4114800"/>
          </a:xfrm>
          <a:prstGeom prst="rect">
            <a:avLst/>
          </a:prstGeom>
          <a:noFill/>
        </p:spPr>
      </p:pic>
    </p:spTree>
    <p:extLst>
      <p:ext uri="{BB962C8B-B14F-4D97-AF65-F5344CB8AC3E}">
        <p14:creationId xmlns="" xmlns:p14="http://schemas.microsoft.com/office/powerpoint/2010/main" val="3147075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idx="1"/>
          </p:nvPr>
        </p:nvSpPr>
        <p:spPr>
          <a:xfrm>
            <a:off x="1676400" y="1809750"/>
            <a:ext cx="5955495" cy="609600"/>
          </a:xfrm>
        </p:spPr>
        <p:txBody>
          <a:bodyPr>
            <a:normAutofit/>
          </a:bodyPr>
          <a:lstStyle/>
          <a:p>
            <a:pPr algn="ctr">
              <a:buNone/>
            </a:pPr>
            <a:r>
              <a:rPr lang="en-US" sz="3200" b="1" dirty="0" smtClean="0">
                <a:latin typeface="Times New Roman" pitchFamily="18" charset="0"/>
                <a:cs typeface="Times New Roman" pitchFamily="18" charset="0"/>
              </a:rPr>
              <a:t>SYSTEM ANALYSIS</a:t>
            </a:r>
            <a:endParaRPr lang="en-US" sz="3200" dirty="0">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ChangeArrowheads="1"/>
          </p:cNvSpPr>
          <p:nvPr/>
        </p:nvSpPr>
        <p:spPr bwMode="auto">
          <a:xfrm>
            <a:off x="304800" y="438150"/>
            <a:ext cx="3279552"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USER ACTIVITY DIAGRAM:</a:t>
            </a:r>
            <a:endParaRPr kumimoji="0" lang="en-US" sz="1800" b="0" i="0" strike="noStrike" cap="none" normalizeH="0" baseline="0" dirty="0" smtClean="0">
              <a:ln>
                <a:noFill/>
              </a:ln>
              <a:solidFill>
                <a:schemeClr val="tx1"/>
              </a:solidFill>
              <a:effectLst/>
              <a:latin typeface="Arial" pitchFamily="34" charset="0"/>
              <a:cs typeface="Arial" pitchFamily="34" charset="0"/>
            </a:endParaRPr>
          </a:p>
        </p:txBody>
      </p:sp>
      <p:pic>
        <p:nvPicPr>
          <p:cNvPr id="75777" name="Picture 14"/>
          <p:cNvPicPr>
            <a:picLocks noChangeAspect="1" noChangeArrowheads="1"/>
          </p:cNvPicPr>
          <p:nvPr/>
        </p:nvPicPr>
        <p:blipFill>
          <a:blip r:embed="rId2"/>
          <a:srcRect/>
          <a:stretch>
            <a:fillRect/>
          </a:stretch>
        </p:blipFill>
        <p:spPr bwMode="auto">
          <a:xfrm>
            <a:off x="1371600" y="800100"/>
            <a:ext cx="5943600" cy="3905250"/>
          </a:xfrm>
          <a:prstGeom prst="rect">
            <a:avLst/>
          </a:prstGeom>
          <a:noFill/>
        </p:spPr>
      </p:pic>
    </p:spTree>
    <p:extLst>
      <p:ext uri="{BB962C8B-B14F-4D97-AF65-F5344CB8AC3E}">
        <p14:creationId xmlns="" xmlns:p14="http://schemas.microsoft.com/office/powerpoint/2010/main" val="31470750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39450" y="2057401"/>
            <a:ext cx="5047151" cy="584775"/>
          </a:xfrm>
          <a:prstGeom prst="rect">
            <a:avLst/>
          </a:prstGeom>
        </p:spPr>
        <p:txBody>
          <a:bodyPr wrap="none">
            <a:spAutoFit/>
          </a:bodyPr>
          <a:lstStyle/>
          <a:p>
            <a:r>
              <a:rPr lang="en-US" sz="3200" b="1" dirty="0" smtClean="0">
                <a:latin typeface="Times New Roman" pitchFamily="18" charset="0"/>
                <a:cs typeface="Times New Roman" pitchFamily="18" charset="0"/>
              </a:rPr>
              <a:t>COMPONENT DIAGRAM</a:t>
            </a:r>
            <a:endParaRPr lang="en-US" sz="3200" dirty="0">
              <a:latin typeface="Times New Roman" pitchFamily="18" charset="0"/>
              <a:cs typeface="Times New Roman" pitchFamily="18" charset="0"/>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a:stretch>
            <a:fillRect/>
          </a:stretch>
        </p:blipFill>
        <p:spPr bwMode="auto">
          <a:xfrm>
            <a:off x="1905000" y="742950"/>
            <a:ext cx="5562600" cy="3429000"/>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28800" y="2063175"/>
            <a:ext cx="5378973" cy="584775"/>
          </a:xfrm>
          <a:prstGeom prst="rect">
            <a:avLst/>
          </a:prstGeom>
        </p:spPr>
        <p:txBody>
          <a:bodyPr wrap="none">
            <a:spAutoFit/>
          </a:bodyPr>
          <a:lstStyle/>
          <a:p>
            <a:r>
              <a:rPr lang="en-US" sz="3200" b="1" dirty="0" smtClean="0">
                <a:latin typeface="Times New Roman" pitchFamily="18" charset="0"/>
                <a:cs typeface="Times New Roman" pitchFamily="18" charset="0"/>
              </a:rPr>
              <a:t> DEPLOYMENT DIAGRAM</a:t>
            </a:r>
            <a:endParaRPr lang="en-US" sz="3200" dirty="0">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10-09-4a OO - UML Structure Diagrams 6.gif"/>
          <p:cNvPicPr/>
          <p:nvPr/>
        </p:nvPicPr>
        <p:blipFill>
          <a:blip r:embed="rId2"/>
          <a:stretch>
            <a:fillRect/>
          </a:stretch>
        </p:blipFill>
        <p:spPr>
          <a:xfrm>
            <a:off x="1981200" y="788670"/>
            <a:ext cx="5333999" cy="3840480"/>
          </a:xfrm>
          <a:prstGeom prst="rect">
            <a:avLst/>
          </a:prstGeom>
        </p:spPr>
      </p:pic>
    </p:spTree>
    <p:extLst>
      <p:ext uri="{BB962C8B-B14F-4D97-AF65-F5344CB8AC3E}">
        <p14:creationId xmlns="" xmlns:p14="http://schemas.microsoft.com/office/powerpoint/2010/main" val="31470750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14600" y="2063175"/>
            <a:ext cx="3985963" cy="584775"/>
          </a:xfrm>
          <a:prstGeom prst="rect">
            <a:avLst/>
          </a:prstGeom>
        </p:spPr>
        <p:txBody>
          <a:bodyPr wrap="none">
            <a:spAutoFit/>
          </a:bodyPr>
          <a:lstStyle/>
          <a:p>
            <a:r>
              <a:rPr lang="en-US" sz="3200" b="1" dirty="0" smtClean="0">
                <a:latin typeface="Times New Roman" pitchFamily="18" charset="0"/>
                <a:cs typeface="Times New Roman" pitchFamily="18" charset="0"/>
              </a:rPr>
              <a:t> </a:t>
            </a:r>
            <a:r>
              <a:rPr lang="en-US" sz="3200" b="1" dirty="0" smtClean="0">
                <a:latin typeface="Times New Roman" pitchFamily="18" charset="0"/>
                <a:cs typeface="Times New Roman" pitchFamily="18" charset="0"/>
              </a:rPr>
              <a:t>OUTPUT SCREENS</a:t>
            </a:r>
            <a:endParaRPr lang="en-US" sz="3200" dirty="0">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ChangeArrowheads="1"/>
          </p:cNvSpPr>
          <p:nvPr/>
        </p:nvSpPr>
        <p:spPr bwMode="auto">
          <a:xfrm>
            <a:off x="609600" y="449818"/>
            <a:ext cx="1066800" cy="3693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Home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47105" name="Picture 1" descr="1.Home"/>
          <p:cNvPicPr>
            <a:picLocks noChangeAspect="1" noChangeArrowheads="1"/>
          </p:cNvPicPr>
          <p:nvPr/>
        </p:nvPicPr>
        <p:blipFill>
          <a:blip r:embed="rId2"/>
          <a:srcRect/>
          <a:stretch>
            <a:fillRect/>
          </a:stretch>
        </p:blipFill>
        <p:spPr bwMode="auto">
          <a:xfrm>
            <a:off x="1752600" y="819150"/>
            <a:ext cx="5943600" cy="3990975"/>
          </a:xfrm>
          <a:prstGeom prst="rect">
            <a:avLst/>
          </a:prstGeom>
          <a:noFill/>
        </p:spPr>
      </p:pic>
    </p:spTree>
    <p:extLst>
      <p:ext uri="{BB962C8B-B14F-4D97-AF65-F5344CB8AC3E}">
        <p14:creationId xmlns="" xmlns:p14="http://schemas.microsoft.com/office/powerpoint/2010/main" val="31470750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Y V R NAIDU(edited)\Webbased projects(New)\2.Processing\India's online vegetable market\Output screens\Home\2.About us.png"/>
          <p:cNvPicPr/>
          <p:nvPr/>
        </p:nvPicPr>
        <p:blipFill>
          <a:blip r:embed="rId2"/>
          <a:srcRect/>
          <a:stretch>
            <a:fillRect/>
          </a:stretch>
        </p:blipFill>
        <p:spPr bwMode="auto">
          <a:xfrm>
            <a:off x="1600200" y="1174826"/>
            <a:ext cx="5943600" cy="2793848"/>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Home\3.Contact us.png"/>
          <p:cNvPicPr/>
          <p:nvPr/>
        </p:nvPicPr>
        <p:blipFill>
          <a:blip r:embed="rId2"/>
          <a:srcRect/>
          <a:stretch>
            <a:fillRect/>
          </a:stretch>
        </p:blipFill>
        <p:spPr bwMode="auto">
          <a:xfrm>
            <a:off x="1600200" y="1008737"/>
            <a:ext cx="5943600" cy="3126025"/>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Home\4.Reg.png"/>
          <p:cNvPicPr/>
          <p:nvPr/>
        </p:nvPicPr>
        <p:blipFill>
          <a:blip r:embed="rId2"/>
          <a:srcRect/>
          <a:stretch>
            <a:fillRect/>
          </a:stretch>
        </p:blipFill>
        <p:spPr bwMode="auto">
          <a:xfrm>
            <a:off x="1295400" y="285750"/>
            <a:ext cx="6705600" cy="4648200"/>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idx="1"/>
          </p:nvPr>
        </p:nvSpPr>
        <p:spPr/>
        <p:txBody>
          <a:bodyPr>
            <a:normAutofit/>
          </a:bodyPr>
          <a:lstStyle/>
          <a:p>
            <a:pPr lvl="0" algn="just">
              <a:lnSpc>
                <a:spcPct val="150000"/>
              </a:lnSpc>
              <a:buFont typeface="Wingdings" pitchFamily="2" charset="2"/>
              <a:buChar char="ü"/>
            </a:pPr>
            <a:r>
              <a:rPr lang="en-US" sz="1600" dirty="0" smtClean="0">
                <a:latin typeface="Times New Roman" pitchFamily="18" charset="0"/>
                <a:cs typeface="Times New Roman" pitchFamily="18" charset="0"/>
              </a:rPr>
              <a:t>In olden days we experienced this type of situation like we are go to the market you doesn’t satisfied with vegetables prices, and don’t know the vegetable prices.</a:t>
            </a:r>
            <a:endParaRPr lang="en-US" sz="1600" b="1" dirty="0" smtClean="0">
              <a:latin typeface="Times New Roman" pitchFamily="18" charset="0"/>
              <a:cs typeface="Times New Roman" pitchFamily="18" charset="0"/>
            </a:endParaRPr>
          </a:p>
          <a:p>
            <a:pPr lvl="0" algn="just">
              <a:lnSpc>
                <a:spcPct val="150000"/>
              </a:lnSpc>
              <a:buFont typeface="Wingdings" pitchFamily="2" charset="2"/>
              <a:buChar char="ü"/>
            </a:pPr>
            <a:r>
              <a:rPr lang="en-US" sz="1600" dirty="0" smtClean="0">
                <a:latin typeface="Times New Roman" pitchFamily="18" charset="0"/>
                <a:cs typeface="Times New Roman" pitchFamily="18" charset="0"/>
              </a:rPr>
              <a:t>You shouldn’t remember the previous price about vegetables.</a:t>
            </a:r>
            <a:endParaRPr lang="en-US" sz="1600" b="1" dirty="0" smtClean="0">
              <a:latin typeface="Times New Roman" pitchFamily="18" charset="0"/>
              <a:cs typeface="Times New Roman" pitchFamily="18" charset="0"/>
            </a:endParaRPr>
          </a:p>
          <a:p>
            <a:pPr lvl="0" algn="just">
              <a:lnSpc>
                <a:spcPct val="150000"/>
              </a:lnSpc>
              <a:buFont typeface="Wingdings" pitchFamily="2" charset="2"/>
              <a:buChar char="ü"/>
            </a:pPr>
            <a:r>
              <a:rPr lang="en-US" sz="1600" dirty="0" smtClean="0">
                <a:latin typeface="Times New Roman" pitchFamily="18" charset="0"/>
                <a:cs typeface="Times New Roman" pitchFamily="18" charset="0"/>
              </a:rPr>
              <a:t>Users can’t get the complete information about eradicating black marketing and inflation. </a:t>
            </a:r>
            <a:endParaRPr lang="en-US" sz="1600" b="1" dirty="0" smtClean="0">
              <a:latin typeface="Times New Roman" pitchFamily="18" charset="0"/>
              <a:cs typeface="Times New Roman" pitchFamily="18" charset="0"/>
            </a:endParaRPr>
          </a:p>
          <a:p>
            <a:pPr lvl="0" algn="just">
              <a:lnSpc>
                <a:spcPct val="150000"/>
              </a:lnSpc>
              <a:buFont typeface="Wingdings" pitchFamily="2" charset="2"/>
              <a:buChar char="ü"/>
            </a:pPr>
            <a:r>
              <a:rPr lang="en-US" sz="1600" dirty="0" smtClean="0">
                <a:latin typeface="Times New Roman" pitchFamily="18" charset="0"/>
                <a:cs typeface="Times New Roman" pitchFamily="18" charset="0"/>
              </a:rPr>
              <a:t>Users can’t get the information about which vegetables are available or not, and if it is not there we are go to another market.</a:t>
            </a:r>
            <a:endParaRPr lang="en-US" sz="1600" b="1" dirty="0" smtClean="0">
              <a:latin typeface="Times New Roman" pitchFamily="18" charset="0"/>
              <a:cs typeface="Times New Roman" pitchFamily="18" charset="0"/>
            </a:endParaRPr>
          </a:p>
          <a:p>
            <a:pPr algn="just">
              <a:lnSpc>
                <a:spcPct val="150000"/>
              </a:lnSpc>
              <a:buFont typeface="Wingdings" pitchFamily="2" charset="2"/>
              <a:buChar char="ü"/>
            </a:pPr>
            <a:r>
              <a:rPr lang="en-US" sz="1600" dirty="0" smtClean="0">
                <a:latin typeface="Times New Roman" pitchFamily="18" charset="0"/>
                <a:cs typeface="Times New Roman" pitchFamily="18" charset="0"/>
              </a:rPr>
              <a:t>In case there also not providing those vegetables, users’ time wasted. </a:t>
            </a:r>
            <a:endParaRPr lang="en-US" sz="1600" dirty="0">
              <a:latin typeface="Times New Roman" pitchFamily="18" charset="0"/>
              <a:cs typeface="Times New Roman" pitchFamily="18" charset="0"/>
            </a:endParaRPr>
          </a:p>
        </p:txBody>
      </p:sp>
      <p:sp>
        <p:nvSpPr>
          <p:cNvPr id="3" name="Title 2"/>
          <p:cNvSpPr>
            <a:spLocks noGrp="1"/>
          </p:cNvSpPr>
          <p:nvPr>
            <p:ph type="title"/>
          </p:nvPr>
        </p:nvSpPr>
        <p:spPr/>
        <p:txBody>
          <a:bodyPr/>
          <a:lstStyle/>
          <a:p>
            <a:pPr algn="l">
              <a:lnSpc>
                <a:spcPct val="150000"/>
              </a:lnSpc>
            </a:pPr>
            <a:r>
              <a:rPr lang="en-US" sz="2000" u="sng" dirty="0" smtClean="0">
                <a:latin typeface="Times New Roman" pitchFamily="18" charset="0"/>
                <a:cs typeface="Times New Roman" pitchFamily="18" charset="0"/>
              </a:rPr>
              <a:t>EXISTING SYSTEM:</a:t>
            </a:r>
            <a:endParaRPr lang="en-US" sz="2000" dirty="0">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Home\5.Home login.png"/>
          <p:cNvPicPr/>
          <p:nvPr/>
        </p:nvPicPr>
        <p:blipFill>
          <a:blip r:embed="rId2"/>
          <a:srcRect/>
          <a:stretch>
            <a:fillRect/>
          </a:stretch>
        </p:blipFill>
        <p:spPr bwMode="auto">
          <a:xfrm>
            <a:off x="1600200" y="1263802"/>
            <a:ext cx="5943600" cy="2615896"/>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ChangeArrowheads="1"/>
          </p:cNvSpPr>
          <p:nvPr/>
        </p:nvSpPr>
        <p:spPr bwMode="auto">
          <a:xfrm>
            <a:off x="609600" y="285750"/>
            <a:ext cx="7620000" cy="3693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Admin</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81921" name="Picture 6" descr="1.Admin Home"/>
          <p:cNvPicPr>
            <a:picLocks noChangeAspect="1" noChangeArrowheads="1"/>
          </p:cNvPicPr>
          <p:nvPr/>
        </p:nvPicPr>
        <p:blipFill>
          <a:blip r:embed="rId2"/>
          <a:srcRect/>
          <a:stretch>
            <a:fillRect/>
          </a:stretch>
        </p:blipFill>
        <p:spPr bwMode="auto">
          <a:xfrm>
            <a:off x="1524000" y="809625"/>
            <a:ext cx="5943600" cy="3971925"/>
          </a:xfrm>
          <a:prstGeom prst="rect">
            <a:avLst/>
          </a:prstGeom>
          <a:noFill/>
        </p:spPr>
      </p:pic>
    </p:spTree>
    <p:extLst>
      <p:ext uri="{BB962C8B-B14F-4D97-AF65-F5344CB8AC3E}">
        <p14:creationId xmlns="" xmlns:p14="http://schemas.microsoft.com/office/powerpoint/2010/main" val="314707504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Admin\2.Add Market.png"/>
          <p:cNvPicPr/>
          <p:nvPr/>
        </p:nvPicPr>
        <p:blipFill>
          <a:blip r:embed="rId2"/>
          <a:srcRect/>
          <a:stretch>
            <a:fillRect/>
          </a:stretch>
        </p:blipFill>
        <p:spPr bwMode="auto">
          <a:xfrm>
            <a:off x="1600200" y="971091"/>
            <a:ext cx="5943600" cy="3201317"/>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Admin\3.View Market.png"/>
          <p:cNvPicPr/>
          <p:nvPr/>
        </p:nvPicPr>
        <p:blipFill>
          <a:blip r:embed="rId2"/>
          <a:srcRect/>
          <a:stretch>
            <a:fillRect/>
          </a:stretch>
        </p:blipFill>
        <p:spPr bwMode="auto">
          <a:xfrm>
            <a:off x="1600200" y="1060513"/>
            <a:ext cx="5943600" cy="3022473"/>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Admin\4.Add veg.png"/>
          <p:cNvPicPr/>
          <p:nvPr/>
        </p:nvPicPr>
        <p:blipFill>
          <a:blip r:embed="rId2"/>
          <a:srcRect/>
          <a:stretch>
            <a:fillRect/>
          </a:stretch>
        </p:blipFill>
        <p:spPr bwMode="auto">
          <a:xfrm>
            <a:off x="1600200" y="1239358"/>
            <a:ext cx="5943600" cy="2664784"/>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Admin\5.View Veg.png"/>
          <p:cNvPicPr/>
          <p:nvPr/>
        </p:nvPicPr>
        <p:blipFill>
          <a:blip r:embed="rId2"/>
          <a:srcRect/>
          <a:stretch>
            <a:fillRect/>
          </a:stretch>
        </p:blipFill>
        <p:spPr bwMode="auto">
          <a:xfrm>
            <a:off x="1371600" y="285750"/>
            <a:ext cx="5943600" cy="4571999"/>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Admin\6.Add veg cost.png"/>
          <p:cNvPicPr/>
          <p:nvPr/>
        </p:nvPicPr>
        <p:blipFill>
          <a:blip r:embed="rId2"/>
          <a:srcRect/>
          <a:stretch>
            <a:fillRect/>
          </a:stretch>
        </p:blipFill>
        <p:spPr bwMode="auto">
          <a:xfrm>
            <a:off x="1600200" y="1020601"/>
            <a:ext cx="5943600" cy="3102298"/>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Y V R NAIDU(edited)\Webbased projects(New)\2.Processing\India's online vegetable market\Output screens\Admin\7.Veg price list.png"/>
          <p:cNvPicPr/>
          <p:nvPr/>
        </p:nvPicPr>
        <p:blipFill>
          <a:blip r:embed="rId2"/>
          <a:srcRect/>
          <a:stretch>
            <a:fillRect/>
          </a:stretch>
        </p:blipFill>
        <p:spPr bwMode="auto">
          <a:xfrm>
            <a:off x="1600200" y="209549"/>
            <a:ext cx="5943600" cy="4572001"/>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Admin\10.Update veg list.png"/>
          <p:cNvPicPr/>
          <p:nvPr/>
        </p:nvPicPr>
        <p:blipFill>
          <a:blip r:embed="rId2"/>
          <a:srcRect/>
          <a:stretch>
            <a:fillRect/>
          </a:stretch>
        </p:blipFill>
        <p:spPr bwMode="auto">
          <a:xfrm>
            <a:off x="1600200" y="514349"/>
            <a:ext cx="5943600" cy="4114801"/>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ChangeArrowheads="1"/>
          </p:cNvSpPr>
          <p:nvPr/>
        </p:nvSpPr>
        <p:spPr bwMode="auto">
          <a:xfrm>
            <a:off x="609600" y="361950"/>
            <a:ext cx="4648200" cy="3693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User</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88065" name="Picture 17" descr="1.User Home"/>
          <p:cNvPicPr>
            <a:picLocks noChangeAspect="1" noChangeArrowheads="1"/>
          </p:cNvPicPr>
          <p:nvPr/>
        </p:nvPicPr>
        <p:blipFill>
          <a:blip r:embed="rId2"/>
          <a:srcRect/>
          <a:stretch>
            <a:fillRect/>
          </a:stretch>
        </p:blipFill>
        <p:spPr bwMode="auto">
          <a:xfrm>
            <a:off x="1524000" y="1104900"/>
            <a:ext cx="5943600" cy="3371850"/>
          </a:xfrm>
          <a:prstGeom prst="rect">
            <a:avLst/>
          </a:prstGeom>
          <a:noFill/>
        </p:spPr>
      </p:pic>
    </p:spTree>
    <p:extLst>
      <p:ext uri="{BB962C8B-B14F-4D97-AF65-F5344CB8AC3E}">
        <p14:creationId xmlns="" xmlns:p14="http://schemas.microsoft.com/office/powerpoint/2010/main" val="3147075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idx="1"/>
          </p:nvPr>
        </p:nvSpPr>
        <p:spPr/>
        <p:txBody>
          <a:bodyPr>
            <a:normAutofit/>
          </a:bodyPr>
          <a:lstStyle/>
          <a:p>
            <a:pPr>
              <a:lnSpc>
                <a:spcPct val="150000"/>
              </a:lnSpc>
              <a:buFont typeface="Wingdings" pitchFamily="2" charset="2"/>
              <a:buChar char="ü"/>
            </a:pPr>
            <a:r>
              <a:rPr lang="en-US" sz="1400" dirty="0" smtClean="0">
                <a:latin typeface="Times New Roman" pitchFamily="18" charset="0"/>
                <a:cs typeface="Times New Roman" pitchFamily="18" charset="0"/>
              </a:rPr>
              <a:t>The development of this new system contains the following activities, which try to automate the entire process keeping in the view of database integration approach.</a:t>
            </a:r>
          </a:p>
          <a:p>
            <a:pPr lvl="0">
              <a:lnSpc>
                <a:spcPct val="150000"/>
              </a:lnSpc>
              <a:buFont typeface="Wingdings" pitchFamily="2" charset="2"/>
              <a:buChar char="ü"/>
            </a:pPr>
            <a:r>
              <a:rPr lang="en-US" sz="1400" dirty="0" smtClean="0">
                <a:latin typeface="Times New Roman" pitchFamily="18" charset="0"/>
                <a:cs typeface="Times New Roman" pitchFamily="18" charset="0"/>
              </a:rPr>
              <a:t>The</a:t>
            </a:r>
            <a:r>
              <a:rPr lang="en-US" sz="1400" b="1" dirty="0" smtClean="0">
                <a:latin typeface="Times New Roman" pitchFamily="18" charset="0"/>
                <a:cs typeface="Times New Roman" pitchFamily="18" charset="0"/>
              </a:rPr>
              <a:t>  </a:t>
            </a:r>
            <a:r>
              <a:rPr lang="en-US" sz="1400" dirty="0" smtClean="0">
                <a:latin typeface="Times New Roman" pitchFamily="18" charset="0"/>
                <a:cs typeface="Times New Roman" pitchFamily="18" charset="0"/>
              </a:rPr>
              <a:t>Centralized Online Vegetable Portal having the full information about vegetables and markets.</a:t>
            </a:r>
          </a:p>
          <a:p>
            <a:pPr lvl="0">
              <a:lnSpc>
                <a:spcPct val="150000"/>
              </a:lnSpc>
              <a:buFont typeface="Wingdings" pitchFamily="2" charset="2"/>
              <a:buChar char="ü"/>
            </a:pPr>
            <a:r>
              <a:rPr lang="en-US" sz="1400" dirty="0" smtClean="0">
                <a:latin typeface="Times New Roman" pitchFamily="18" charset="0"/>
                <a:cs typeface="Times New Roman" pitchFamily="18" charset="0"/>
              </a:rPr>
              <a:t>Users get the full information about vegetables and those vegetables are available or not in specific markets and how much price in the different markets.</a:t>
            </a:r>
          </a:p>
          <a:p>
            <a:pPr lvl="0">
              <a:lnSpc>
                <a:spcPct val="150000"/>
              </a:lnSpc>
              <a:buFont typeface="Wingdings" pitchFamily="2" charset="2"/>
              <a:buChar char="ü"/>
            </a:pPr>
            <a:r>
              <a:rPr lang="en-US" sz="1400" dirty="0" smtClean="0">
                <a:latin typeface="Times New Roman" pitchFamily="18" charset="0"/>
                <a:cs typeface="Times New Roman" pitchFamily="18" charset="0"/>
              </a:rPr>
              <a:t>Vegetables prices increasing or decreasing that information also available in this vegetable portal.</a:t>
            </a:r>
          </a:p>
          <a:p>
            <a:pPr>
              <a:lnSpc>
                <a:spcPct val="150000"/>
              </a:lnSpc>
              <a:buFont typeface="Wingdings" pitchFamily="2" charset="2"/>
              <a:buChar char="ü"/>
            </a:pPr>
            <a:r>
              <a:rPr lang="en-US" sz="1400" dirty="0" smtClean="0">
                <a:latin typeface="Times New Roman" pitchFamily="18" charset="0"/>
                <a:cs typeface="Times New Roman" pitchFamily="18" charset="0"/>
              </a:rPr>
              <a:t>Users can search on different markets in different vegetables available or not and how much price of vegetables in different markets.</a:t>
            </a:r>
            <a:endParaRPr lang="en-US" sz="1400" dirty="0">
              <a:latin typeface="Times New Roman" pitchFamily="18" charset="0"/>
              <a:cs typeface="Times New Roman" pitchFamily="18" charset="0"/>
            </a:endParaRPr>
          </a:p>
        </p:txBody>
      </p:sp>
      <p:sp>
        <p:nvSpPr>
          <p:cNvPr id="3" name="Title 2"/>
          <p:cNvSpPr>
            <a:spLocks noGrp="1"/>
          </p:cNvSpPr>
          <p:nvPr>
            <p:ph type="title"/>
          </p:nvPr>
        </p:nvSpPr>
        <p:spPr/>
        <p:txBody>
          <a:bodyPr>
            <a:normAutofit/>
          </a:bodyPr>
          <a:lstStyle/>
          <a:p>
            <a:pPr algn="l">
              <a:lnSpc>
                <a:spcPct val="150000"/>
              </a:lnSpc>
            </a:pPr>
            <a:r>
              <a:rPr lang="en-US" sz="2000" u="sng" dirty="0" smtClean="0">
                <a:effectLst/>
                <a:latin typeface="Times New Roman" pitchFamily="18" charset="0"/>
                <a:cs typeface="Times New Roman" pitchFamily="18" charset="0"/>
              </a:rPr>
              <a:t>PROPOSED SYSTEM:</a:t>
            </a:r>
            <a:endParaRPr lang="en-US" sz="2000" dirty="0">
              <a:effectLst/>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User\2.View veg table.png"/>
          <p:cNvPicPr/>
          <p:nvPr/>
        </p:nvPicPr>
        <p:blipFill>
          <a:blip r:embed="rId2"/>
          <a:srcRect/>
          <a:stretch>
            <a:fillRect/>
          </a:stretch>
        </p:blipFill>
        <p:spPr bwMode="auto">
          <a:xfrm>
            <a:off x="1600200" y="1541327"/>
            <a:ext cx="5943600" cy="2060846"/>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User\3.View veg price.png"/>
          <p:cNvPicPr/>
          <p:nvPr/>
        </p:nvPicPr>
        <p:blipFill>
          <a:blip r:embed="rId2"/>
          <a:srcRect/>
          <a:stretch>
            <a:fillRect/>
          </a:stretch>
        </p:blipFill>
        <p:spPr bwMode="auto">
          <a:xfrm>
            <a:off x="1600200" y="655995"/>
            <a:ext cx="5943600" cy="3831510"/>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Y V R NAIDU(edited)\Webbased projects(New)\2.Processing\India's online vegetable market\Output screens\User\5.View price by market.png"/>
          <p:cNvPicPr/>
          <p:nvPr/>
        </p:nvPicPr>
        <p:blipFill>
          <a:blip r:embed="rId2"/>
          <a:srcRect/>
          <a:stretch>
            <a:fillRect/>
          </a:stretch>
        </p:blipFill>
        <p:spPr bwMode="auto">
          <a:xfrm>
            <a:off x="1600200" y="1023567"/>
            <a:ext cx="5943600" cy="3096366"/>
          </a:xfrm>
          <a:prstGeom prst="rect">
            <a:avLst/>
          </a:prstGeom>
          <a:noFill/>
          <a:ln w="9525">
            <a:noFill/>
            <a:miter lim="800000"/>
            <a:headEnd/>
            <a:tailEnd/>
          </a:ln>
        </p:spPr>
      </p:pic>
    </p:spTree>
    <p:extLst>
      <p:ext uri="{BB962C8B-B14F-4D97-AF65-F5344CB8AC3E}">
        <p14:creationId xmlns="" xmlns:p14="http://schemas.microsoft.com/office/powerpoint/2010/main" val="314707504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59120" y="2063175"/>
            <a:ext cx="2784480" cy="584775"/>
          </a:xfrm>
          <a:prstGeom prst="rect">
            <a:avLst/>
          </a:prstGeom>
        </p:spPr>
        <p:txBody>
          <a:bodyPr wrap="none">
            <a:spAutoFit/>
          </a:bodyPr>
          <a:lstStyle/>
          <a:p>
            <a:r>
              <a:rPr lang="en-US" sz="3200" b="1" dirty="0" smtClean="0">
                <a:latin typeface="Times New Roman" pitchFamily="18" charset="0"/>
                <a:cs typeface="Times New Roman" pitchFamily="18" charset="0"/>
              </a:rPr>
              <a:t> </a:t>
            </a:r>
            <a:r>
              <a:rPr lang="en-US" sz="3200" b="1" dirty="0" smtClean="0">
                <a:latin typeface="Times New Roman" pitchFamily="18" charset="0"/>
                <a:cs typeface="Times New Roman" pitchFamily="18" charset="0"/>
              </a:rPr>
              <a:t>THANK YOU</a:t>
            </a:r>
            <a:endParaRPr lang="en-US" sz="3200" dirty="0">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idx="1"/>
          </p:nvPr>
        </p:nvSpPr>
        <p:spPr>
          <a:xfrm>
            <a:off x="448966" y="1123950"/>
            <a:ext cx="8246070" cy="4019550"/>
          </a:xfrm>
        </p:spPr>
        <p:txBody>
          <a:bodyPr>
            <a:noAutofit/>
          </a:bodyPr>
          <a:lstStyle/>
          <a:p>
            <a:pPr>
              <a:lnSpc>
                <a:spcPct val="150000"/>
              </a:lnSpc>
              <a:buNone/>
            </a:pPr>
            <a:r>
              <a:rPr lang="en-US" sz="1600" u="sng" dirty="0" smtClean="0">
                <a:latin typeface="Times New Roman" pitchFamily="18" charset="0"/>
                <a:cs typeface="Times New Roman" pitchFamily="18" charset="0"/>
              </a:rPr>
              <a:t>Admin:</a:t>
            </a:r>
          </a:p>
          <a:p>
            <a:pPr>
              <a:lnSpc>
                <a:spcPct val="150000"/>
              </a:lnSpc>
              <a:buNone/>
            </a:pPr>
            <a:r>
              <a:rPr lang="en-US" sz="1600" dirty="0" smtClean="0">
                <a:latin typeface="Times New Roman" pitchFamily="18" charset="0"/>
                <a:cs typeface="Times New Roman" pitchFamily="18" charset="0"/>
              </a:rPr>
              <a:t>     	</a:t>
            </a:r>
            <a:r>
              <a:rPr lang="en-US" sz="1600" u="sng" dirty="0" smtClean="0">
                <a:latin typeface="Times New Roman" pitchFamily="18" charset="0"/>
                <a:cs typeface="Times New Roman" pitchFamily="18" charset="0"/>
              </a:rPr>
              <a:t>Market: </a:t>
            </a:r>
          </a:p>
          <a:p>
            <a:pPr lvl="1">
              <a:lnSpc>
                <a:spcPct val="150000"/>
              </a:lnSpc>
              <a:buFont typeface="Wingdings" pitchFamily="2" charset="2"/>
              <a:buChar char="ü"/>
            </a:pPr>
            <a:r>
              <a:rPr lang="en-US" sz="1600" dirty="0" smtClean="0">
                <a:latin typeface="Times New Roman" pitchFamily="18" charset="0"/>
                <a:cs typeface="Times New Roman" pitchFamily="18" charset="0"/>
              </a:rPr>
              <a:t>Adding the market information.</a:t>
            </a:r>
          </a:p>
          <a:p>
            <a:pPr lvl="1">
              <a:lnSpc>
                <a:spcPct val="150000"/>
              </a:lnSpc>
              <a:buFont typeface="Wingdings" pitchFamily="2" charset="2"/>
              <a:buChar char="ü"/>
            </a:pPr>
            <a:r>
              <a:rPr lang="en-US" sz="1600" dirty="0" smtClean="0">
                <a:latin typeface="Times New Roman" pitchFamily="18" charset="0"/>
                <a:cs typeface="Times New Roman" pitchFamily="18" charset="0"/>
              </a:rPr>
              <a:t>View the market information.</a:t>
            </a:r>
          </a:p>
          <a:p>
            <a:pPr>
              <a:lnSpc>
                <a:spcPct val="150000"/>
              </a:lnSpc>
              <a:buNone/>
            </a:pPr>
            <a:r>
              <a:rPr lang="en-US" sz="1600" dirty="0" smtClean="0">
                <a:latin typeface="Times New Roman" pitchFamily="18" charset="0"/>
                <a:cs typeface="Times New Roman" pitchFamily="18" charset="0"/>
              </a:rPr>
              <a:t>	</a:t>
            </a:r>
            <a:r>
              <a:rPr lang="en-US" sz="1600" u="sng" dirty="0" smtClean="0">
                <a:latin typeface="Times New Roman" pitchFamily="18" charset="0"/>
                <a:cs typeface="Times New Roman" pitchFamily="18" charset="0"/>
              </a:rPr>
              <a:t>Vegetables:</a:t>
            </a:r>
          </a:p>
          <a:p>
            <a:pPr lvl="1">
              <a:lnSpc>
                <a:spcPct val="150000"/>
              </a:lnSpc>
              <a:buFont typeface="Wingdings" pitchFamily="2" charset="2"/>
              <a:buChar char="ü"/>
            </a:pPr>
            <a:r>
              <a:rPr lang="en-US" sz="1600" dirty="0" smtClean="0">
                <a:latin typeface="Times New Roman" pitchFamily="18" charset="0"/>
                <a:cs typeface="Times New Roman" pitchFamily="18" charset="0"/>
              </a:rPr>
              <a:t>Adding the vegetables information.</a:t>
            </a:r>
          </a:p>
          <a:p>
            <a:pPr lvl="1">
              <a:lnSpc>
                <a:spcPct val="150000"/>
              </a:lnSpc>
              <a:buFont typeface="Wingdings" pitchFamily="2" charset="2"/>
              <a:buChar char="ü"/>
            </a:pPr>
            <a:r>
              <a:rPr lang="en-US" sz="1600" dirty="0" smtClean="0">
                <a:latin typeface="Times New Roman" pitchFamily="18" charset="0"/>
                <a:cs typeface="Times New Roman" pitchFamily="18" charset="0"/>
              </a:rPr>
              <a:t>View the vegetables information.</a:t>
            </a:r>
          </a:p>
        </p:txBody>
      </p:sp>
      <p:sp>
        <p:nvSpPr>
          <p:cNvPr id="3" name="Title 2"/>
          <p:cNvSpPr>
            <a:spLocks noGrp="1"/>
          </p:cNvSpPr>
          <p:nvPr>
            <p:ph type="title"/>
          </p:nvPr>
        </p:nvSpPr>
        <p:spPr>
          <a:xfrm>
            <a:off x="457200" y="528066"/>
            <a:ext cx="8229600" cy="595884"/>
          </a:xfrm>
        </p:spPr>
        <p:txBody>
          <a:bodyPr>
            <a:normAutofit/>
          </a:bodyPr>
          <a:lstStyle/>
          <a:p>
            <a:pPr algn="l">
              <a:lnSpc>
                <a:spcPct val="150000"/>
              </a:lnSpc>
            </a:pPr>
            <a:r>
              <a:rPr lang="en-US" sz="2000" u="sng" dirty="0" smtClean="0">
                <a:latin typeface="Times New Roman" pitchFamily="18" charset="0"/>
                <a:cs typeface="Times New Roman" pitchFamily="18" charset="0"/>
              </a:rPr>
              <a:t>MODULES:</a:t>
            </a:r>
            <a:endParaRPr lang="en-US" sz="2000" dirty="0">
              <a:effectLst/>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idx="1"/>
          </p:nvPr>
        </p:nvSpPr>
        <p:spPr>
          <a:xfrm>
            <a:off x="448966" y="1123950"/>
            <a:ext cx="8246070" cy="4019550"/>
          </a:xfrm>
        </p:spPr>
        <p:txBody>
          <a:bodyPr>
            <a:noAutofit/>
          </a:bodyPr>
          <a:lstStyle/>
          <a:p>
            <a:pPr>
              <a:lnSpc>
                <a:spcPct val="150000"/>
              </a:lnSpc>
              <a:buNone/>
            </a:pPr>
            <a:r>
              <a:rPr lang="en-US" sz="1600" u="sng" dirty="0" smtClean="0">
                <a:latin typeface="Times New Roman" pitchFamily="18" charset="0"/>
                <a:cs typeface="Times New Roman" pitchFamily="18" charset="0"/>
              </a:rPr>
              <a:t>Vegetables Price: </a:t>
            </a:r>
            <a:endParaRPr lang="en-US" sz="1600" dirty="0" smtClean="0">
              <a:latin typeface="Times New Roman" pitchFamily="18" charset="0"/>
              <a:cs typeface="Times New Roman" pitchFamily="18" charset="0"/>
            </a:endParaRPr>
          </a:p>
          <a:p>
            <a:pPr lvl="1">
              <a:lnSpc>
                <a:spcPct val="150000"/>
              </a:lnSpc>
              <a:buFont typeface="Wingdings" pitchFamily="2" charset="2"/>
              <a:buChar char="ü"/>
            </a:pPr>
            <a:r>
              <a:rPr lang="en-US" sz="1600" dirty="0" smtClean="0">
                <a:latin typeface="Times New Roman" pitchFamily="18" charset="0"/>
                <a:cs typeface="Times New Roman" pitchFamily="18" charset="0"/>
              </a:rPr>
              <a:t>Adding market wise vegetables and cost.</a:t>
            </a:r>
          </a:p>
          <a:p>
            <a:pPr lvl="1">
              <a:lnSpc>
                <a:spcPct val="150000"/>
              </a:lnSpc>
              <a:buFont typeface="Wingdings" pitchFamily="2" charset="2"/>
              <a:buChar char="ü"/>
            </a:pPr>
            <a:r>
              <a:rPr lang="en-US" sz="1600" dirty="0" smtClean="0">
                <a:latin typeface="Times New Roman" pitchFamily="18" charset="0"/>
                <a:cs typeface="Times New Roman" pitchFamily="18" charset="0"/>
              </a:rPr>
              <a:t>Adding the cost of the vegetables and check the information about vegetables like a cost.</a:t>
            </a:r>
          </a:p>
          <a:p>
            <a:pPr lvl="1">
              <a:lnSpc>
                <a:spcPct val="150000"/>
              </a:lnSpc>
              <a:buFont typeface="Wingdings" pitchFamily="2" charset="2"/>
              <a:buChar char="ü"/>
            </a:pPr>
            <a:r>
              <a:rPr lang="en-US" sz="1600" dirty="0" smtClean="0">
                <a:latin typeface="Times New Roman" pitchFamily="18" charset="0"/>
                <a:cs typeface="Times New Roman" pitchFamily="18" charset="0"/>
              </a:rPr>
              <a:t>Search on market wise price on specific vegetable.</a:t>
            </a:r>
          </a:p>
          <a:p>
            <a:pPr lvl="1">
              <a:lnSpc>
                <a:spcPct val="150000"/>
              </a:lnSpc>
              <a:buFont typeface="Wingdings" pitchFamily="2" charset="2"/>
              <a:buChar char="ü"/>
            </a:pPr>
            <a:r>
              <a:rPr lang="en-US" sz="1600" dirty="0" smtClean="0">
                <a:latin typeface="Times New Roman" pitchFamily="18" charset="0"/>
                <a:cs typeface="Times New Roman" pitchFamily="18" charset="0"/>
              </a:rPr>
              <a:t>Admin can search on vegetable wise prices in different markets i.e. compare with vegetable in different markets.</a:t>
            </a:r>
          </a:p>
          <a:p>
            <a:pPr lvl="1">
              <a:lnSpc>
                <a:spcPct val="150000"/>
              </a:lnSpc>
              <a:buFont typeface="Wingdings" pitchFamily="2" charset="2"/>
              <a:buChar char="ü"/>
            </a:pPr>
            <a:r>
              <a:rPr lang="en-US" sz="1600" dirty="0" smtClean="0">
                <a:latin typeface="Times New Roman" pitchFamily="18" charset="0"/>
                <a:cs typeface="Times New Roman" pitchFamily="18" charset="0"/>
              </a:rPr>
              <a:t>Admin can update the vegetables prices in different markets.</a:t>
            </a:r>
          </a:p>
        </p:txBody>
      </p:sp>
      <p:sp>
        <p:nvSpPr>
          <p:cNvPr id="3" name="Title 2"/>
          <p:cNvSpPr>
            <a:spLocks noGrp="1"/>
          </p:cNvSpPr>
          <p:nvPr>
            <p:ph type="title"/>
          </p:nvPr>
        </p:nvSpPr>
        <p:spPr>
          <a:xfrm>
            <a:off x="457200" y="528066"/>
            <a:ext cx="8229600" cy="595884"/>
          </a:xfrm>
        </p:spPr>
        <p:txBody>
          <a:bodyPr>
            <a:normAutofit/>
          </a:bodyPr>
          <a:lstStyle/>
          <a:p>
            <a:pPr algn="l">
              <a:lnSpc>
                <a:spcPct val="150000"/>
              </a:lnSpc>
            </a:pPr>
            <a:r>
              <a:rPr lang="en-US" sz="2000" u="sng" dirty="0" smtClean="0">
                <a:latin typeface="Times New Roman" pitchFamily="18" charset="0"/>
                <a:cs typeface="Times New Roman" pitchFamily="18" charset="0"/>
              </a:rPr>
              <a:t>MODULES:</a:t>
            </a:r>
            <a:endParaRPr lang="en-US" sz="2000" dirty="0">
              <a:effectLst/>
              <a:latin typeface="Times New Roman" pitchFamily="18" charset="0"/>
              <a:cs typeface="Times New Roman" pitchFamily="18" charset="0"/>
            </a:endParaRPr>
          </a:p>
        </p:txBody>
      </p:sp>
    </p:spTree>
    <p:extLst>
      <p:ext uri="{BB962C8B-B14F-4D97-AF65-F5344CB8AC3E}">
        <p14:creationId xmlns="" xmlns:p14="http://schemas.microsoft.com/office/powerpoint/2010/main" val="314707504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1211</TotalTime>
  <Words>1668</Words>
  <Application>Microsoft Office PowerPoint</Application>
  <PresentationFormat>On-screen Show (16:9)</PresentationFormat>
  <Paragraphs>166</Paragraphs>
  <Slides>73</Slides>
  <Notes>1</Notes>
  <HiddenSlides>0</HiddenSlides>
  <MMClips>0</MMClips>
  <ScaleCrop>false</ScaleCrop>
  <HeadingPairs>
    <vt:vector size="6" baseType="variant">
      <vt:variant>
        <vt:lpstr>Theme</vt:lpstr>
      </vt:variant>
      <vt:variant>
        <vt:i4>1</vt:i4>
      </vt:variant>
      <vt:variant>
        <vt:lpstr>Embedded OLE Servers</vt:lpstr>
      </vt:variant>
      <vt:variant>
        <vt:i4>0</vt:i4>
      </vt:variant>
      <vt:variant>
        <vt:lpstr>Slide Titles</vt:lpstr>
      </vt:variant>
      <vt:variant>
        <vt:i4>73</vt:i4>
      </vt:variant>
    </vt:vector>
  </HeadingPairs>
  <TitlesOfParts>
    <vt:vector size="74" baseType="lpstr">
      <vt:lpstr>Paper</vt:lpstr>
      <vt:lpstr>INDIA'S ONLINE VEGETABLE MARKET</vt:lpstr>
      <vt:lpstr>ABSTRACT:</vt:lpstr>
      <vt:lpstr>INTRODUCTION:</vt:lpstr>
      <vt:lpstr>OBJECTIVE:</vt:lpstr>
      <vt:lpstr>Slide 5</vt:lpstr>
      <vt:lpstr>EXISTING SYSTEM:</vt:lpstr>
      <vt:lpstr>PROPOSED SYSTEM:</vt:lpstr>
      <vt:lpstr>MODULES:</vt:lpstr>
      <vt:lpstr>MODULES:</vt:lpstr>
      <vt:lpstr>MODULES:</vt:lpstr>
      <vt:lpstr>Slide 11</vt:lpstr>
      <vt:lpstr>SOFTWAE REQUIREMENTS</vt:lpstr>
      <vt:lpstr>HARDWARE REQUIREMENTS</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lpstr>Slide 69</vt:lpstr>
      <vt:lpstr>Slide 70</vt:lpstr>
      <vt:lpstr>Slide 71</vt:lpstr>
      <vt:lpstr>Slide 72</vt:lpstr>
      <vt:lpstr>Slide 73</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dc:creator>
  <cp:lastModifiedBy>Admin</cp:lastModifiedBy>
  <cp:revision>246</cp:revision>
  <dcterms:created xsi:type="dcterms:W3CDTF">2013-08-21T19:17:07Z</dcterms:created>
  <dcterms:modified xsi:type="dcterms:W3CDTF">2019-01-04T04:49:52Z</dcterms:modified>
</cp:coreProperties>
</file>

<file path=docProps/thumbnail.jpeg>
</file>